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1053" r:id="rId3"/>
    <p:sldId id="1054" r:id="rId4"/>
    <p:sldId id="1134" r:id="rId5"/>
    <p:sldId id="1138" r:id="rId6"/>
    <p:sldId id="1140" r:id="rId7"/>
    <p:sldId id="1139" r:id="rId8"/>
    <p:sldId id="1141" r:id="rId9"/>
    <p:sldId id="1142" r:id="rId10"/>
    <p:sldId id="1143" r:id="rId11"/>
    <p:sldId id="1135" r:id="rId12"/>
    <p:sldId id="517" r:id="rId13"/>
    <p:sldId id="273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 Brooks" initials="T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83FF"/>
    <a:srgbClr val="2D4F7F"/>
    <a:srgbClr val="3C6EB4"/>
    <a:srgbClr val="2465DA"/>
    <a:srgbClr val="3664AD"/>
    <a:srgbClr val="FC3474"/>
    <a:srgbClr val="275187"/>
    <a:srgbClr val="001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96" autoAdjust="0"/>
    <p:restoredTop sz="73061" autoAdjust="0"/>
  </p:normalViewPr>
  <p:slideViewPr>
    <p:cSldViewPr snapToGrid="0" snapToObjects="1">
      <p:cViewPr varScale="1">
        <p:scale>
          <a:sx n="189" d="100"/>
          <a:sy n="189" d="100"/>
        </p:scale>
        <p:origin x="26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>
</file>

<file path=ppt/media/image11.png>
</file>

<file path=ppt/media/image12.tif>
</file>

<file path=ppt/media/image13.tif>
</file>

<file path=ppt/media/image14.png>
</file>

<file path=ppt/media/image15.tif>
</file>

<file path=ppt/media/image16.tif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tif>
</file>

<file path=ppt/media/image6.tif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6B91A-7261-764A-80C3-330AD7A5E1C5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D6D75F-EBD7-094D-A4D8-BE1FF6506D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476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Closing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3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Closing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36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37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311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233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919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238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8370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314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6D75F-EBD7-094D-A4D8-BE1FF6506D9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63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53843" y="1643174"/>
            <a:ext cx="4185557" cy="1316831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4200">
                <a:solidFill>
                  <a:schemeClr val="bg1"/>
                </a:solidFill>
                <a:latin typeface="Gill Sans Light"/>
                <a:cs typeface="Gill Sans Light"/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84" y="3005360"/>
            <a:ext cx="4185557" cy="605064"/>
          </a:xfrm>
        </p:spPr>
        <p:txBody>
          <a:bodyPr>
            <a:normAutofit/>
          </a:bodyPr>
          <a:lstStyle>
            <a:lvl1pPr marL="0" indent="0" algn="l">
              <a:buNone/>
              <a:defRPr sz="1800" i="1">
                <a:solidFill>
                  <a:srgbClr val="FFFFFF"/>
                </a:solidFill>
                <a:latin typeface="Gill Sans Light"/>
                <a:cs typeface="Gill Sans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 descr="OpenMainframe_Logo_White_Knockou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841" y="1113330"/>
            <a:ext cx="1442357" cy="42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413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772583"/>
            <a:ext cx="9144000" cy="4370916"/>
          </a:xfrm>
          <a:prstGeom prst="rect">
            <a:avLst/>
          </a:prstGeom>
          <a:solidFill>
            <a:srgbClr val="3664AD">
              <a:alpha val="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664A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993" y="159442"/>
            <a:ext cx="7893793" cy="4471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5"/>
          <a:stretch/>
        </p:blipFill>
        <p:spPr>
          <a:xfrm>
            <a:off x="0" y="775759"/>
            <a:ext cx="6393973" cy="436456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6C42D-3C73-654B-9208-A448ACCDDB6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OpenMainframe_Logo_Pantone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655" b="30188"/>
          <a:stretch/>
        </p:blipFill>
        <p:spPr>
          <a:xfrm>
            <a:off x="8306753" y="100724"/>
            <a:ext cx="469854" cy="518219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5112913"/>
            <a:ext cx="9144000" cy="50586"/>
          </a:xfrm>
          <a:prstGeom prst="rect">
            <a:avLst/>
          </a:prstGeom>
          <a:solidFill>
            <a:srgbClr val="3664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664A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729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772583"/>
            <a:ext cx="9144000" cy="4370916"/>
          </a:xfrm>
          <a:prstGeom prst="rect">
            <a:avLst/>
          </a:prstGeom>
          <a:solidFill>
            <a:srgbClr val="3664AD">
              <a:alpha val="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664AD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993" y="159442"/>
            <a:ext cx="7893793" cy="4471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5"/>
          <a:stretch/>
        </p:blipFill>
        <p:spPr>
          <a:xfrm>
            <a:off x="0" y="775759"/>
            <a:ext cx="6393973" cy="436456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500" y="943429"/>
            <a:ext cx="8369300" cy="7003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6C42D-3C73-654B-9208-A448ACCDDB6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OpenMainframe_Logo_Pantone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655" b="30188"/>
          <a:stretch/>
        </p:blipFill>
        <p:spPr>
          <a:xfrm>
            <a:off x="8306753" y="100724"/>
            <a:ext cx="469854" cy="518219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5112913"/>
            <a:ext cx="9144000" cy="50586"/>
          </a:xfrm>
          <a:prstGeom prst="rect">
            <a:avLst/>
          </a:prstGeom>
          <a:solidFill>
            <a:srgbClr val="3664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664AD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5932ACC-1DF9-496C-BD8B-CAF853A61B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5366" y="2053362"/>
            <a:ext cx="1982787" cy="1984375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A7761AFF-E63A-4E9B-9BE5-E70EAB0700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80606" y="2056430"/>
            <a:ext cx="1982787" cy="1984375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C96152B5-FFC9-4E93-B5F0-BAF004F559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5847" y="2052907"/>
            <a:ext cx="1982787" cy="1984375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3352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2"/>
          <a:stretch/>
        </p:blipFill>
        <p:spPr>
          <a:xfrm>
            <a:off x="-1" y="0"/>
            <a:ext cx="8180917" cy="5143500"/>
          </a:xfrm>
          <a:prstGeom prst="rect">
            <a:avLst/>
          </a:prstGeom>
        </p:spPr>
      </p:pic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53843" y="1643174"/>
            <a:ext cx="4185557" cy="1316831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4200">
                <a:solidFill>
                  <a:srgbClr val="3664AD"/>
                </a:solidFill>
                <a:latin typeface="Gill Sans Light"/>
                <a:cs typeface="Gill Sans Light"/>
              </a:defRPr>
            </a:lvl1pPr>
          </a:lstStyle>
          <a:p>
            <a:r>
              <a:rPr lang="en-CA" dirty="0"/>
              <a:t>Click to edit </a:t>
            </a:r>
            <a:br>
              <a:rPr lang="en-CA" dirty="0"/>
            </a:br>
            <a:r>
              <a:rPr lang="en-CA" dirty="0"/>
              <a:t>Master title style</a:t>
            </a:r>
            <a:endParaRPr lang="en-US" dirty="0"/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4571984" y="3005360"/>
            <a:ext cx="4185557" cy="605064"/>
          </a:xfrm>
        </p:spPr>
        <p:txBody>
          <a:bodyPr>
            <a:normAutofit/>
          </a:bodyPr>
          <a:lstStyle>
            <a:lvl1pPr marL="0" indent="0" algn="l">
              <a:buNone/>
              <a:defRPr sz="1800" i="1">
                <a:solidFill>
                  <a:schemeClr val="tx1">
                    <a:lumMod val="50000"/>
                    <a:lumOff val="50000"/>
                  </a:schemeClr>
                </a:solidFill>
                <a:latin typeface="Gill Sans Light"/>
                <a:cs typeface="Gill Sans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446" y="1113330"/>
            <a:ext cx="1401147" cy="42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3993" y="148859"/>
            <a:ext cx="7893793" cy="447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500" y="943429"/>
            <a:ext cx="8369300" cy="3143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7786" y="4803547"/>
            <a:ext cx="5805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1F8E"/>
                </a:solidFill>
                <a:latin typeface="Gill Sans Light"/>
                <a:cs typeface="Gill Sans Light"/>
              </a:defRPr>
            </a:lvl1pPr>
          </a:lstStyle>
          <a:p>
            <a:fld id="{E9E6C42D-3C73-654B-9208-A448ACCDDB6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583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txStyles>
    <p:titleStyle>
      <a:lvl1pPr algn="l" defTabSz="457200" rtl="0" eaLnBrk="1" latinLnBrk="0" hangingPunct="1">
        <a:spcBef>
          <a:spcPct val="0"/>
        </a:spcBef>
        <a:buNone/>
        <a:defRPr sz="3000" kern="1200">
          <a:solidFill>
            <a:schemeClr val="tx1">
              <a:lumMod val="85000"/>
              <a:lumOff val="15000"/>
            </a:schemeClr>
          </a:solidFill>
          <a:latin typeface="Gill Sans Light"/>
          <a:ea typeface="+mj-ea"/>
          <a:cs typeface="Gill Sans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Gill Sans Light"/>
          <a:ea typeface="+mn-ea"/>
          <a:cs typeface="Gill Sans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Gill Sans Light"/>
          <a:ea typeface="+mn-ea"/>
          <a:cs typeface="Gill Sans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Gill Sans Light"/>
          <a:ea typeface="+mn-ea"/>
          <a:cs typeface="Gill Sans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Gill Sans Light"/>
          <a:ea typeface="+mn-ea"/>
          <a:cs typeface="Gill Sans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Gill Sans Light"/>
          <a:ea typeface="+mn-ea"/>
          <a:cs typeface="Gill Sans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jenkins.zowe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zowe.github.io/" TargetMode="External"/><Relationship Id="rId5" Type="http://schemas.openxmlformats.org/officeDocument/2006/relationships/hyperlink" Target="https://hub.docker.com/u/zowehub" TargetMode="External"/><Relationship Id="rId4" Type="http://schemas.openxmlformats.org/officeDocument/2006/relationships/hyperlink" Target="https://jenkins.zowe.org/sandbox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owe/jenkins-librar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zowe.github.io/docs-site/" TargetMode="External"/><Relationship Id="rId3" Type="http://schemas.openxmlformats.org/officeDocument/2006/relationships/hyperlink" Target="https://zowe.org/download" TargetMode="External"/><Relationship Id="rId7" Type="http://schemas.openxmlformats.org/officeDocument/2006/relationships/hyperlink" Target="https://github.com/zowe" TargetMode="External"/><Relationship Id="rId12" Type="http://schemas.openxmlformats.org/officeDocument/2006/relationships/image" Target="../media/image24.png"/><Relationship Id="rId2" Type="http://schemas.openxmlformats.org/officeDocument/2006/relationships/hyperlink" Target="https://zowe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zowe.org/about-us/" TargetMode="External"/><Relationship Id="rId11" Type="http://schemas.openxmlformats.org/officeDocument/2006/relationships/image" Target="../media/image23.png"/><Relationship Id="rId5" Type="http://schemas.openxmlformats.org/officeDocument/2006/relationships/hyperlink" Target="https://zowe.org/code-guidelines/" TargetMode="External"/><Relationship Id="rId10" Type="http://schemas.openxmlformats.org/officeDocument/2006/relationships/hyperlink" Target="https://developer.ibm.com/tutorials/zowe-step-by-step-tutorial/" TargetMode="External"/><Relationship Id="rId4" Type="http://schemas.openxmlformats.org/officeDocument/2006/relationships/hyperlink" Target="https://zowe.org/contribute/" TargetMode="External"/><Relationship Id="rId9" Type="http://schemas.openxmlformats.org/officeDocument/2006/relationships/hyperlink" Target="https://zowe.github.io/docs-site/guides/intro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openmainframeproject.org/projects/zowe" TargetMode="Externa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"/><Relationship Id="rId13" Type="http://schemas.openxmlformats.org/officeDocument/2006/relationships/image" Target="../media/image15.tif"/><Relationship Id="rId3" Type="http://schemas.openxmlformats.org/officeDocument/2006/relationships/image" Target="../media/image5.tif"/><Relationship Id="rId7" Type="http://schemas.openxmlformats.org/officeDocument/2006/relationships/image" Target="../media/image9.tif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"/><Relationship Id="rId11" Type="http://schemas.openxmlformats.org/officeDocument/2006/relationships/image" Target="../media/image13.tif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tif"/><Relationship Id="rId4" Type="http://schemas.openxmlformats.org/officeDocument/2006/relationships/image" Target="../media/image6.tif"/><Relationship Id="rId9" Type="http://schemas.openxmlformats.org/officeDocument/2006/relationships/image" Target="../media/image11.png"/><Relationship Id="rId14" Type="http://schemas.openxmlformats.org/officeDocument/2006/relationships/image" Target="../media/image16.t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"/><Relationship Id="rId13" Type="http://schemas.openxmlformats.org/officeDocument/2006/relationships/image" Target="../media/image13.tif"/><Relationship Id="rId3" Type="http://schemas.openxmlformats.org/officeDocument/2006/relationships/image" Target="../media/image5.tif"/><Relationship Id="rId7" Type="http://schemas.openxmlformats.org/officeDocument/2006/relationships/image" Target="../media/image10.tif"/><Relationship Id="rId12" Type="http://schemas.openxmlformats.org/officeDocument/2006/relationships/image" Target="../media/image12.tif"/><Relationship Id="rId17" Type="http://schemas.openxmlformats.org/officeDocument/2006/relationships/image" Target="../media/image19.tif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"/><Relationship Id="rId11" Type="http://schemas.openxmlformats.org/officeDocument/2006/relationships/image" Target="../media/image11.png"/><Relationship Id="rId5" Type="http://schemas.openxmlformats.org/officeDocument/2006/relationships/image" Target="../media/image8.tif"/><Relationship Id="rId15" Type="http://schemas.openxmlformats.org/officeDocument/2006/relationships/image" Target="../media/image6.tif"/><Relationship Id="rId10" Type="http://schemas.openxmlformats.org/officeDocument/2006/relationships/image" Target="../media/image15.tif"/><Relationship Id="rId4" Type="http://schemas.openxmlformats.org/officeDocument/2006/relationships/image" Target="../media/image7.png"/><Relationship Id="rId9" Type="http://schemas.openxmlformats.org/officeDocument/2006/relationships/image" Target="../media/image14.png"/><Relationship Id="rId1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jira.linuxfoundation.org/servicedesk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zowe/ci-managemen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0828" y="2098681"/>
            <a:ext cx="4493172" cy="1316831"/>
          </a:xfrm>
        </p:spPr>
        <p:txBody>
          <a:bodyPr>
            <a:normAutofit/>
          </a:bodyPr>
          <a:lstStyle/>
          <a:p>
            <a:r>
              <a:rPr lang="en-CA" sz="4000" dirty="0">
                <a:latin typeface="Gill Sans" charset="0"/>
                <a:ea typeface="Gill Sans" charset="0"/>
                <a:cs typeface="Gill Sans" charset="0"/>
              </a:rPr>
              <a:t>Zowe</a:t>
            </a:r>
            <a:br>
              <a:rPr lang="en-CA" sz="2800" dirty="0">
                <a:latin typeface="Gill Sans" charset="0"/>
                <a:ea typeface="Gill Sans" charset="0"/>
                <a:cs typeface="Gill Sans" charset="0"/>
              </a:rPr>
            </a:br>
            <a:r>
              <a:rPr lang="en-CA" sz="2000" dirty="0">
                <a:latin typeface="Gill Sans Light" charset="0"/>
                <a:ea typeface="Gill Sans Light" charset="0"/>
                <a:cs typeface="Gill Sans Light" charset="0"/>
              </a:rPr>
              <a:t>CI/CD, Infrastructure Review</a:t>
            </a:r>
            <a:endParaRPr lang="en-US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742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Open Infrastructure Status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77800" y="795867"/>
            <a:ext cx="8511337" cy="3945466"/>
          </a:xfrm>
        </p:spPr>
        <p:txBody>
          <a:bodyPr/>
          <a:lstStyle/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2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C72C3A-A75F-A443-A41B-AB16A0D7A95B}"/>
              </a:ext>
            </a:extLst>
          </p:cNvPr>
          <p:cNvSpPr txBox="1">
            <a:spLocks/>
          </p:cNvSpPr>
          <p:nvPr/>
        </p:nvSpPr>
        <p:spPr>
          <a:xfrm>
            <a:off x="316331" y="905934"/>
            <a:ext cx="8511337" cy="407812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+mn-lt"/>
              </a:rPr>
              <a:t>Linux Foundation Jenkins / Agent Cloud</a:t>
            </a:r>
          </a:p>
          <a:p>
            <a:pPr lvl="1"/>
            <a:r>
              <a:rPr lang="en-US" sz="1400" dirty="0">
                <a:latin typeface="+mn-lt"/>
              </a:rPr>
              <a:t>Up and available – </a:t>
            </a:r>
            <a:r>
              <a:rPr lang="en-US" sz="1400" dirty="0">
                <a:latin typeface="+mn-lt"/>
                <a:hlinkClick r:id="rId3"/>
              </a:rPr>
              <a:t>https://Jenkins.zowe.org</a:t>
            </a:r>
            <a:r>
              <a:rPr lang="en-US" sz="1400" dirty="0">
                <a:latin typeface="+mn-lt"/>
              </a:rPr>
              <a:t> and </a:t>
            </a:r>
            <a:r>
              <a:rPr lang="en-US" sz="1400" dirty="0">
                <a:latin typeface="+mn-lt"/>
                <a:hlinkClick r:id="rId4"/>
              </a:rPr>
              <a:t>https://Jenkins.zowe.org/sandbox</a:t>
            </a:r>
            <a:endParaRPr lang="en-US" sz="1400" dirty="0">
              <a:latin typeface="+mn-lt"/>
            </a:endParaRPr>
          </a:p>
          <a:p>
            <a:r>
              <a:rPr lang="en-US" sz="1600" dirty="0">
                <a:latin typeface="+mn-lt"/>
              </a:rPr>
              <a:t>Linux </a:t>
            </a:r>
            <a:r>
              <a:rPr lang="en-US" sz="1800" dirty="0">
                <a:latin typeface="+mn-lt"/>
              </a:rPr>
              <a:t>Foundation</a:t>
            </a:r>
            <a:r>
              <a:rPr lang="en-US" sz="1600" dirty="0">
                <a:latin typeface="+mn-lt"/>
              </a:rPr>
              <a:t> Artifactory</a:t>
            </a:r>
          </a:p>
          <a:p>
            <a:pPr lvl="1"/>
            <a:r>
              <a:rPr lang="en-US" sz="1400" dirty="0">
                <a:latin typeface="+mn-lt"/>
              </a:rPr>
              <a:t>In progress </a:t>
            </a:r>
          </a:p>
          <a:p>
            <a:r>
              <a:rPr lang="en-US" sz="1800" dirty="0">
                <a:latin typeface="+mn-lt"/>
              </a:rPr>
              <a:t>Linux Foundation S3 Bucket</a:t>
            </a:r>
          </a:p>
          <a:p>
            <a:pPr lvl="1"/>
            <a:r>
              <a:rPr lang="en-US" sz="1400" dirty="0">
                <a:latin typeface="+mn-lt"/>
              </a:rPr>
              <a:t>Artifact hosting – in progress and coming soon!</a:t>
            </a:r>
          </a:p>
          <a:p>
            <a:r>
              <a:rPr lang="en-US" sz="1600" dirty="0">
                <a:latin typeface="+mn-lt"/>
              </a:rPr>
              <a:t>Marist LPAR</a:t>
            </a:r>
          </a:p>
          <a:p>
            <a:pPr lvl="1"/>
            <a:r>
              <a:rPr lang="en-US" sz="1400" dirty="0">
                <a:latin typeface="+mn-lt"/>
              </a:rPr>
              <a:t>Up and available with RACF</a:t>
            </a:r>
          </a:p>
          <a:p>
            <a:pPr lvl="1"/>
            <a:r>
              <a:rPr lang="en-US" sz="1400" dirty="0" err="1">
                <a:latin typeface="+mn-lt"/>
              </a:rPr>
              <a:t>Zowe</a:t>
            </a:r>
            <a:r>
              <a:rPr lang="en-US" sz="1400" dirty="0">
                <a:latin typeface="+mn-lt"/>
              </a:rPr>
              <a:t> 1.3.0 and 1.4.0 tested on this LPAR, we plan to convert install and smoke tests to this LPAR in the coming weeks.</a:t>
            </a:r>
          </a:p>
          <a:p>
            <a:pPr lvl="1"/>
            <a:r>
              <a:rPr lang="en-US" sz="1400" dirty="0">
                <a:latin typeface="+mn-lt"/>
              </a:rPr>
              <a:t>Top Secret and ACF2 pending</a:t>
            </a:r>
          </a:p>
          <a:p>
            <a:r>
              <a:rPr lang="en-US" sz="1600" dirty="0" err="1">
                <a:latin typeface="+mn-lt"/>
              </a:rPr>
              <a:t>Zowe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DockerHub</a:t>
            </a:r>
            <a:endParaRPr lang="en-US" sz="1600" dirty="0">
              <a:latin typeface="+mn-lt"/>
            </a:endParaRPr>
          </a:p>
          <a:p>
            <a:pPr lvl="1"/>
            <a:r>
              <a:rPr lang="en-US" sz="1400" dirty="0">
                <a:latin typeface="+mn-lt"/>
              </a:rPr>
              <a:t>Up and available – </a:t>
            </a:r>
            <a:r>
              <a:rPr lang="en-US" sz="1400" dirty="0">
                <a:latin typeface="+mn-lt"/>
                <a:hlinkClick r:id="rId5"/>
              </a:rPr>
              <a:t>https://hub.docker.com/u/zowehub</a:t>
            </a:r>
            <a:r>
              <a:rPr lang="en-US" sz="1400" dirty="0">
                <a:latin typeface="+mn-lt"/>
              </a:rPr>
              <a:t> </a:t>
            </a:r>
          </a:p>
          <a:p>
            <a:r>
              <a:rPr lang="en-US" sz="1600" dirty="0" err="1">
                <a:latin typeface="+mn-lt"/>
              </a:rPr>
              <a:t>Zowe</a:t>
            </a:r>
            <a:r>
              <a:rPr lang="en-US" sz="1600" dirty="0">
                <a:latin typeface="+mn-lt"/>
              </a:rPr>
              <a:t> Website</a:t>
            </a:r>
          </a:p>
          <a:p>
            <a:pPr lvl="1"/>
            <a:r>
              <a:rPr lang="en-US" sz="1400" dirty="0">
                <a:latin typeface="+mn-lt"/>
                <a:hlinkClick r:id="rId6"/>
              </a:rPr>
              <a:t>https://zowe.github.io</a:t>
            </a:r>
            <a:r>
              <a:rPr lang="en-US" sz="1400" dirty="0">
                <a:latin typeface="+mn-lt"/>
              </a:rPr>
              <a:t> , coming soon!</a:t>
            </a:r>
          </a:p>
          <a:p>
            <a:endParaRPr lang="en-US" sz="1600" dirty="0">
              <a:latin typeface="+mn-lt"/>
            </a:endParaRPr>
          </a:p>
          <a:p>
            <a:endParaRPr lang="en-US" sz="1600" dirty="0">
              <a:latin typeface="+mn-lt"/>
            </a:endParaRPr>
          </a:p>
          <a:p>
            <a:pPr lvl="1"/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2723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IBM Plex Sans" panose="020B0503050203000203" pitchFamily="34" charset="77"/>
              </a:rPr>
              <a:t>What’s Coming Next?</a:t>
            </a:r>
          </a:p>
        </p:txBody>
      </p:sp>
      <p:sp>
        <p:nvSpPr>
          <p:cNvPr id="9" name="Text Placeholder 6"/>
          <p:cNvSpPr txBox="1">
            <a:spLocks/>
          </p:cNvSpPr>
          <p:nvPr/>
        </p:nvSpPr>
        <p:spPr>
          <a:xfrm>
            <a:off x="228598" y="958002"/>
            <a:ext cx="8847668" cy="389058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0"/>
              </a:spcBef>
            </a:pPr>
            <a:r>
              <a:rPr lang="en-US" dirty="0">
                <a:latin typeface="+mn-lt"/>
                <a:ea typeface="Gill Sans" charset="0"/>
                <a:cs typeface="Gill Sans" charset="0"/>
              </a:rPr>
              <a:t>Improving automation for project wide scans</a:t>
            </a:r>
          </a:p>
          <a:p>
            <a:pPr lvl="1" defTabSz="914400">
              <a:spcBef>
                <a:spcPts val="0"/>
              </a:spcBef>
            </a:pPr>
            <a:r>
              <a:rPr lang="en-US" dirty="0">
                <a:latin typeface="+mn-lt"/>
                <a:ea typeface="Gill Sans" charset="0"/>
                <a:cs typeface="Gill Sans" charset="0"/>
              </a:rPr>
              <a:t>Security, License, Dependencies, Performance, etc.</a:t>
            </a:r>
          </a:p>
          <a:p>
            <a:pPr defTabSz="914400">
              <a:spcBef>
                <a:spcPts val="0"/>
              </a:spcBef>
            </a:pPr>
            <a:r>
              <a:rPr lang="en-US" dirty="0">
                <a:latin typeface="+mn-lt"/>
                <a:ea typeface="Gill Sans" charset="0"/>
                <a:cs typeface="Gill Sans" charset="0"/>
              </a:rPr>
              <a:t>Distributing and driving our build pipeline library</a:t>
            </a:r>
          </a:p>
          <a:p>
            <a:pPr lvl="1" defTabSz="914400">
              <a:spcBef>
                <a:spcPts val="0"/>
              </a:spcBef>
            </a:pPr>
            <a:r>
              <a:rPr lang="en-US" dirty="0">
                <a:latin typeface="+mn-lt"/>
                <a:ea typeface="Gill Sans" charset="0"/>
                <a:cs typeface="Gill Sans" charset="0"/>
              </a:rPr>
              <a:t>Available here for inspection: </a:t>
            </a:r>
            <a:r>
              <a:rPr lang="en-US" dirty="0">
                <a:latin typeface="+mn-lt"/>
                <a:hlinkClick r:id="rId3"/>
              </a:rPr>
              <a:t>https://github.com/zowe/jenkins-library</a:t>
            </a:r>
            <a:r>
              <a:rPr lang="en-US" dirty="0">
                <a:latin typeface="+mn-lt"/>
              </a:rPr>
              <a:t> </a:t>
            </a:r>
          </a:p>
          <a:p>
            <a:pPr lvl="1" defTabSz="914400">
              <a:spcBef>
                <a:spcPts val="0"/>
              </a:spcBef>
            </a:pPr>
            <a:r>
              <a:rPr lang="en-US" dirty="0">
                <a:latin typeface="+mn-lt"/>
                <a:ea typeface="Gill Sans" charset="0"/>
                <a:cs typeface="Gill Sans" charset="0"/>
              </a:rPr>
              <a:t>Simplify writing building pipelines and built-in features which align with </a:t>
            </a:r>
            <a:r>
              <a:rPr lang="en-US" dirty="0" err="1">
                <a:latin typeface="+mn-lt"/>
                <a:ea typeface="Gill Sans" charset="0"/>
                <a:cs typeface="Gill Sans" charset="0"/>
              </a:rPr>
              <a:t>Zowe’s</a:t>
            </a:r>
            <a:r>
              <a:rPr lang="en-US" dirty="0">
                <a:latin typeface="+mn-lt"/>
                <a:ea typeface="Gill Sans" charset="0"/>
                <a:cs typeface="Gill Sans" charset="0"/>
              </a:rPr>
              <a:t> branching and release strategies</a:t>
            </a:r>
          </a:p>
          <a:p>
            <a:pPr defTabSz="914400">
              <a:spcBef>
                <a:spcPts val="0"/>
              </a:spcBef>
            </a:pPr>
            <a:r>
              <a:rPr lang="en-US" dirty="0">
                <a:latin typeface="+mn-lt"/>
                <a:ea typeface="Gill Sans" charset="0"/>
                <a:cs typeface="Gill Sans" charset="0"/>
              </a:rPr>
              <a:t>Drive transition to the new Open Infrastructure</a:t>
            </a:r>
          </a:p>
          <a:p>
            <a:pPr defTabSz="914400">
              <a:spcBef>
                <a:spcPts val="0"/>
              </a:spcBef>
            </a:pPr>
            <a:r>
              <a:rPr lang="en-US" dirty="0">
                <a:latin typeface="+mn-lt"/>
                <a:ea typeface="Gill Sans" charset="0"/>
                <a:cs typeface="Gill Sans" charset="0"/>
              </a:rPr>
              <a:t>Any support and enablement work for </a:t>
            </a:r>
            <a:r>
              <a:rPr lang="en-US" dirty="0" err="1">
                <a:latin typeface="+mn-lt"/>
                <a:ea typeface="Gill Sans" charset="0"/>
                <a:cs typeface="Gill Sans" charset="0"/>
              </a:rPr>
              <a:t>Zowe</a:t>
            </a:r>
            <a:r>
              <a:rPr lang="en-US" dirty="0">
                <a:latin typeface="+mn-lt"/>
                <a:ea typeface="Gill Sans" charset="0"/>
                <a:cs typeface="Gill Sans" charset="0"/>
              </a:rPr>
              <a:t> 2.0</a:t>
            </a:r>
          </a:p>
          <a:p>
            <a:pPr defTabSz="914400">
              <a:spcBef>
                <a:spcPts val="0"/>
              </a:spcBef>
            </a:pPr>
            <a:r>
              <a:rPr lang="en-US" dirty="0">
                <a:latin typeface="+mn-lt"/>
                <a:ea typeface="Gill Sans" charset="0"/>
                <a:cs typeface="Gill Sans" charset="0"/>
              </a:rPr>
              <a:t>Review and organize Docker images used within the community’s build and test process</a:t>
            </a:r>
          </a:p>
          <a:p>
            <a:pPr defTabSz="914400">
              <a:spcBef>
                <a:spcPts val="0"/>
              </a:spcBef>
            </a:pPr>
            <a:r>
              <a:rPr lang="en-US" dirty="0">
                <a:latin typeface="+mn-lt"/>
                <a:ea typeface="Gill Sans" charset="0"/>
                <a:cs typeface="Gill Sans" charset="0"/>
              </a:rPr>
              <a:t>Review repositories in the </a:t>
            </a:r>
            <a:r>
              <a:rPr lang="en-US" dirty="0" err="1">
                <a:latin typeface="+mn-lt"/>
                <a:ea typeface="Gill Sans" charset="0"/>
                <a:cs typeface="Gill Sans" charset="0"/>
              </a:rPr>
              <a:t>Zowe</a:t>
            </a:r>
            <a:r>
              <a:rPr lang="en-US" dirty="0">
                <a:latin typeface="+mn-lt"/>
                <a:ea typeface="Gill Sans" charset="0"/>
                <a:cs typeface="Gill Sans" charset="0"/>
              </a:rPr>
              <a:t> community ( 97! )</a:t>
            </a:r>
          </a:p>
          <a:p>
            <a:pPr defTabSz="914400">
              <a:spcBef>
                <a:spcPts val="0"/>
              </a:spcBef>
            </a:pPr>
            <a:endParaRPr lang="en-US" dirty="0"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759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1AEDD-DA85-7F4E-BB95-E8AD2125D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946" y="1713261"/>
            <a:ext cx="5387780" cy="3332238"/>
          </a:xfrm>
        </p:spPr>
        <p:txBody>
          <a:bodyPr>
            <a:normAutofit fontScale="85000" lnSpcReduction="20000"/>
          </a:bodyPr>
          <a:lstStyle/>
          <a:p>
            <a:r>
              <a:rPr lang="en-US" sz="1600" dirty="0">
                <a:latin typeface="IBM Plex Sans" panose="020B0503050203000203" pitchFamily="34" charset="77"/>
              </a:rPr>
              <a:t>Project Community site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2"/>
              </a:rPr>
              <a:t>https://zowe.org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Access to Beta Download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3"/>
              </a:rPr>
              <a:t>https://zowe.org/download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Review Zowe squads, missions and activities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4"/>
              </a:rPr>
              <a:t>https://zowe.org/contribute/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Code Guidelines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5"/>
              </a:rPr>
              <a:t>https://zowe.org/code-guidelines/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Project Governance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6"/>
              </a:rPr>
              <a:t>https://zowe.org/about-us/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GitHub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7"/>
              </a:rPr>
              <a:t>https://github.com/zowe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Project Documentation (includes user and install guides)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8"/>
              </a:rPr>
              <a:t>https://zowe.github.io/docs-site/ </a:t>
            </a:r>
            <a:endParaRPr lang="en-US" sz="1300" dirty="0">
              <a:latin typeface="IBM Plex Sans" panose="020B0503050203000203" pitchFamily="34" charset="77"/>
            </a:endParaRPr>
          </a:p>
          <a:p>
            <a:r>
              <a:rPr lang="en-US" sz="1600" dirty="0">
                <a:latin typeface="IBM Plex Sans" panose="020B0503050203000203" pitchFamily="34" charset="77"/>
              </a:rPr>
              <a:t>Developer Tutorials</a:t>
            </a: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9"/>
              </a:rPr>
              <a:t>https://zowe.github.io/docs-site/guides/intro.html</a:t>
            </a:r>
            <a:endParaRPr lang="en-US" sz="1300" dirty="0">
              <a:latin typeface="IBM Plex Sans" panose="020B0503050203000203" pitchFamily="34" charset="77"/>
            </a:endParaRPr>
          </a:p>
          <a:p>
            <a:pPr lvl="1"/>
            <a:r>
              <a:rPr lang="en-US" sz="1300" dirty="0">
                <a:latin typeface="IBM Plex Sans" panose="020B0503050203000203" pitchFamily="34" charset="77"/>
                <a:hlinkClick r:id="rId10"/>
              </a:rPr>
              <a:t>https://developer.ibm.com/tutorials/zowe-step-by-step-tutorial/</a:t>
            </a:r>
            <a:endParaRPr lang="en-US" sz="1300" dirty="0">
              <a:latin typeface="IBM Plex Sans" panose="020B0503050203000203" pitchFamily="34" charset="77"/>
            </a:endParaRPr>
          </a:p>
          <a:p>
            <a:endParaRPr lang="en-US" dirty="0">
              <a:latin typeface="IBM Plex Sans" panose="020B0503050203000203" pitchFamily="34" charset="77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952E036-D70F-1E45-93C7-A23FD9F042B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48726" y="1804727"/>
            <a:ext cx="3054544" cy="26294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20ABDD-D5BB-7C43-9A0C-C32C28ADF34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8461"/>
            <a:ext cx="9144000" cy="159939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03A5153-38EA-6147-8712-BB9282196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754" y="112539"/>
            <a:ext cx="7886700" cy="374226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IBM Plex Sans" panose="020B0503050203000203" pitchFamily="34" charset="77"/>
              </a:rPr>
              <a:t>Getting Started with …  </a:t>
            </a:r>
          </a:p>
        </p:txBody>
      </p:sp>
    </p:spTree>
    <p:extLst>
      <p:ext uri="{BB962C8B-B14F-4D97-AF65-F5344CB8AC3E}">
        <p14:creationId xmlns:p14="http://schemas.microsoft.com/office/powerpoint/2010/main" val="149184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58E48-7EB1-0E49-AEA7-2A89F25A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IBM Plex Sans" panose="020B0503050203000203" pitchFamily="34" charset="77"/>
              </a:rPr>
              <a:t>Get involved in the Zowe community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C977A8-5B1C-5841-95B0-17072949D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469" y="1723778"/>
            <a:ext cx="5150616" cy="3143194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latin typeface="IBM Plex Sans" panose="020B0503050203000203" pitchFamily="34" charset="77"/>
              </a:rPr>
              <a:t>Participate in and contribute to the Zowe developer community at </a:t>
            </a:r>
            <a:r>
              <a:rPr lang="en-US" sz="1800" dirty="0">
                <a:solidFill>
                  <a:srgbClr val="2465DA"/>
                </a:solidFill>
                <a:latin typeface="IBM Plex Sans" panose="020B0503050203000203" pitchFamily="34" charset="77"/>
              </a:rPr>
              <a:t>zowe.org</a:t>
            </a:r>
          </a:p>
          <a:p>
            <a:pPr marL="0" indent="0">
              <a:buNone/>
            </a:pPr>
            <a:endParaRPr lang="en-US" sz="1800" dirty="0">
              <a:latin typeface="IBM Plex Sans" panose="020B0503050203000203" pitchFamily="34" charset="77"/>
            </a:endParaRPr>
          </a:p>
          <a:p>
            <a:pPr marL="0" indent="0">
              <a:buNone/>
            </a:pPr>
            <a:r>
              <a:rPr lang="en-US" sz="1800" dirty="0">
                <a:latin typeface="IBM Plex Sans" panose="020B0503050203000203" pitchFamily="34" charset="77"/>
              </a:rPr>
              <a:t>Learn how your organization can become a steward and supporter of this project with Open Mainframe Project membership at </a:t>
            </a:r>
            <a:r>
              <a:rPr lang="en-US" sz="1800" dirty="0">
                <a:solidFill>
                  <a:srgbClr val="2465DA"/>
                </a:solidFill>
                <a:latin typeface="IBM Plex Sans" panose="020B0503050203000203" pitchFamily="34" charset="77"/>
              </a:rPr>
              <a:t>openmainframeproject.org/about/join 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44A25AE-C1F9-E749-AA7A-0398F20A4E53}"/>
              </a:ext>
            </a:extLst>
          </p:cNvPr>
          <p:cNvGrpSpPr/>
          <p:nvPr/>
        </p:nvGrpSpPr>
        <p:grpSpPr>
          <a:xfrm>
            <a:off x="5669280" y="839096"/>
            <a:ext cx="3392786" cy="3588932"/>
            <a:chOff x="4539925" y="863433"/>
            <a:chExt cx="3863636" cy="388263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2D4CC62-6140-D343-829D-B5EA44AE1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39925" y="863433"/>
              <a:ext cx="3863636" cy="388263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F717FC-B77C-C444-9238-622B83673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800000">
              <a:off x="5185269" y="1479621"/>
              <a:ext cx="2572946" cy="25855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10D425-3D75-F04F-897E-AE00AC8CF6CA}"/>
                </a:ext>
              </a:extLst>
            </p:cNvPr>
            <p:cNvSpPr txBox="1"/>
            <p:nvPr/>
          </p:nvSpPr>
          <p:spPr>
            <a:xfrm>
              <a:off x="5754682" y="2522458"/>
              <a:ext cx="14029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Ecosystem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B84B7B-4CC1-8244-8AFE-307BA7D984A1}"/>
                </a:ext>
              </a:extLst>
            </p:cNvPr>
            <p:cNvSpPr/>
            <p:nvPr/>
          </p:nvSpPr>
          <p:spPr>
            <a:xfrm>
              <a:off x="5566932" y="1133501"/>
              <a:ext cx="1875955" cy="1027430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>
                  <a:gd name="adj" fmla="val 10870835"/>
                </a:avLst>
              </a:prstTxWarp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10000"/>
                      <a:lumOff val="9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PROJECTS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091EB5-0383-6D4C-92E0-EB2E1E853263}"/>
                </a:ext>
              </a:extLst>
            </p:cNvPr>
            <p:cNvSpPr/>
            <p:nvPr/>
          </p:nvSpPr>
          <p:spPr>
            <a:xfrm rot="7423257">
              <a:off x="6507573" y="2866822"/>
              <a:ext cx="1875955" cy="1027430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>
                  <a:gd name="adj" fmla="val 10870835"/>
                </a:avLst>
              </a:prstTxWarp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10000"/>
                      <a:lumOff val="9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PRODUCTS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F02D43B-3635-184F-86C7-823C871E8F79}"/>
                </a:ext>
              </a:extLst>
            </p:cNvPr>
            <p:cNvSpPr/>
            <p:nvPr/>
          </p:nvSpPr>
          <p:spPr>
            <a:xfrm rot="14224242">
              <a:off x="4563975" y="2836244"/>
              <a:ext cx="1875955" cy="1027430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>
                  <a:gd name="adj" fmla="val 10870835"/>
                </a:avLst>
              </a:prstTxWarp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>
                      <a:lumMod val="10000"/>
                      <a:lumOff val="9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PROFITS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5F9DB85-D1F8-D643-9ACE-E9316178085D}"/>
                </a:ext>
              </a:extLst>
            </p:cNvPr>
            <p:cNvSpPr/>
            <p:nvPr/>
          </p:nvSpPr>
          <p:spPr>
            <a:xfrm>
              <a:off x="6054397" y="1741738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700" b="1" dirty="0">
                  <a:ln w="0"/>
                  <a:solidFill>
                    <a:schemeClr val="tx2">
                      <a:lumMod val="10000"/>
                      <a:lumOff val="9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DEVELOPER </a:t>
              </a:r>
            </a:p>
            <a:p>
              <a:pPr algn="ctr"/>
              <a:r>
                <a:rPr lang="en-US" sz="700" b="1" dirty="0">
                  <a:ln w="0"/>
                  <a:solidFill>
                    <a:schemeClr val="tx2">
                      <a:lumMod val="10000"/>
                      <a:lumOff val="9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COMMUNITY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7AE6E53-D05A-8F44-84DB-ACBE3A3FB9AE}"/>
                </a:ext>
              </a:extLst>
            </p:cNvPr>
            <p:cNvSpPr/>
            <p:nvPr/>
          </p:nvSpPr>
          <p:spPr>
            <a:xfrm rot="4106501">
              <a:off x="6949601" y="2271379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825" b="1" dirty="0">
                  <a:ln w="0"/>
                  <a:solidFill>
                    <a:schemeClr val="tx2">
                      <a:lumMod val="10000"/>
                      <a:lumOff val="9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PLATFORM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287D229-2EF4-4F45-8BFF-D64D71B75D57}"/>
                </a:ext>
              </a:extLst>
            </p:cNvPr>
            <p:cNvSpPr/>
            <p:nvPr/>
          </p:nvSpPr>
          <p:spPr>
            <a:xfrm rot="12861826">
              <a:off x="5546944" y="3435992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825" b="1" dirty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PROMOTION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B734AF3-C253-024B-BE2B-3BA3F7C8D4B1}"/>
                </a:ext>
              </a:extLst>
            </p:cNvPr>
            <p:cNvSpPr/>
            <p:nvPr/>
          </p:nvSpPr>
          <p:spPr>
            <a:xfrm rot="8239916">
              <a:off x="6700095" y="3359140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825" b="1" dirty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SOFTWARE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A590A8-EFDE-7449-BE55-1BBEBDE64579}"/>
                </a:ext>
              </a:extLst>
            </p:cNvPr>
            <p:cNvSpPr/>
            <p:nvPr/>
          </p:nvSpPr>
          <p:spPr>
            <a:xfrm rot="16958563">
              <a:off x="5123421" y="2431732"/>
              <a:ext cx="816570" cy="323165"/>
            </a:xfrm>
            <a:prstGeom prst="rect">
              <a:avLst/>
            </a:prstGeom>
            <a:noFill/>
          </p:spPr>
          <p:txBody>
            <a:bodyPr spcFirstLastPara="1" wrap="none" lIns="68580" tIns="34290" rIns="68580" bIns="34290" numCol="1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825" b="1" dirty="0">
                  <a:ln w="0"/>
                  <a:solidFill>
                    <a:schemeClr val="tx2">
                      <a:lumMod val="10000"/>
                      <a:lumOff val="90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PARTICIPATION</a:t>
              </a: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843A279-A79E-2D41-989E-32A39D9E3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47819" y="2393192"/>
              <a:ext cx="1257303" cy="4492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5DAEA3D-BD8C-445D-9B68-BAFC34679952}"/>
              </a:ext>
            </a:extLst>
          </p:cNvPr>
          <p:cNvSpPr txBox="1"/>
          <p:nvPr/>
        </p:nvSpPr>
        <p:spPr>
          <a:xfrm>
            <a:off x="275138" y="855704"/>
            <a:ext cx="5786995" cy="58477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defTabSz="456789"/>
            <a:r>
              <a:rPr lang="en-US" sz="1600" dirty="0">
                <a:solidFill>
                  <a:prstClr val="black"/>
                </a:solidFill>
                <a:latin typeface="IBM Plex Sans" panose="020B0503050203000203" pitchFamily="34" charset="77"/>
              </a:rPr>
              <a:t>Join Open Source Community @ </a:t>
            </a:r>
            <a:r>
              <a:rPr lang="en-US" sz="1600" dirty="0">
                <a:solidFill>
                  <a:prstClr val="black"/>
                </a:solidFill>
                <a:latin typeface="IBM Plex Sans" panose="020B0503050203000203" pitchFamily="34" charset="77"/>
                <a:hlinkClick r:id="rId6"/>
              </a:rPr>
              <a:t>https://www.openmainframeproject.org/projects/zowe </a:t>
            </a:r>
            <a:endParaRPr lang="en-US" sz="1600" dirty="0">
              <a:solidFill>
                <a:prstClr val="black"/>
              </a:solidFill>
              <a:latin typeface="IBM Plex Sans" panose="020B0503050203000203" pitchFamily="34" charset="77"/>
            </a:endParaRPr>
          </a:p>
        </p:txBody>
      </p:sp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6507A1DD-757F-4AFF-BA30-7DCD35755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7786" y="4803547"/>
            <a:ext cx="580570" cy="273844"/>
          </a:xfrm>
        </p:spPr>
        <p:txBody>
          <a:bodyPr/>
          <a:lstStyle/>
          <a:p>
            <a:fld id="{ECD7803C-EC45-4167-8797-720F0464DD80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003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518EA-BD01-BC44-8FA3-56B96919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Calibri" panose="020F0502020204030204" pitchFamily="34" charset="0"/>
                <a:ea typeface="Gill Sans" charset="0"/>
                <a:cs typeface="Calibri" panose="020F0502020204030204" pitchFamily="34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168D9-C519-E448-BA89-7590B5F12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993" y="921731"/>
            <a:ext cx="6134540" cy="3508194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latin typeface="+mn-lt"/>
                <a:ea typeface="Gill Sans" charset="0"/>
                <a:cs typeface="Gill Sans" charset="0"/>
              </a:rPr>
              <a:t>Recap</a:t>
            </a:r>
          </a:p>
          <a:p>
            <a:pPr defTabSz="914400">
              <a:spcBef>
                <a:spcPts val="0"/>
              </a:spcBef>
            </a:pPr>
            <a:r>
              <a:rPr lang="en-US" sz="1400" dirty="0">
                <a:latin typeface="+mn-lt"/>
                <a:ea typeface="Gill Sans" charset="0"/>
                <a:cs typeface="Gill Sans" charset="0"/>
              </a:rPr>
              <a:t>Current Infrastructure</a:t>
            </a:r>
          </a:p>
          <a:p>
            <a:pPr defTabSz="914400">
              <a:spcBef>
                <a:spcPts val="0"/>
              </a:spcBef>
            </a:pPr>
            <a:r>
              <a:rPr lang="en-US" sz="1400" dirty="0">
                <a:latin typeface="+mn-lt"/>
                <a:ea typeface="Gill Sans" charset="0"/>
                <a:cs typeface="Gill Sans" charset="0"/>
              </a:rPr>
              <a:t>What and how we build</a:t>
            </a:r>
          </a:p>
          <a:p>
            <a:pPr defTabSz="914400">
              <a:spcBef>
                <a:spcPts val="0"/>
              </a:spcBef>
            </a:pPr>
            <a:r>
              <a:rPr lang="en-US" sz="1400" dirty="0">
                <a:latin typeface="+mn-lt"/>
                <a:ea typeface="Gill Sans" charset="0"/>
                <a:cs typeface="Gill Sans" charset="0"/>
              </a:rPr>
              <a:t>Limitations</a:t>
            </a:r>
          </a:p>
          <a:p>
            <a:pPr marL="0" lvl="0" indent="0" defTabSz="914400">
              <a:spcBef>
                <a:spcPts val="0"/>
              </a:spcBef>
              <a:buNone/>
              <a:defRPr/>
            </a:pPr>
            <a:endParaRPr lang="en-US" sz="1400" dirty="0">
              <a:latin typeface="+mn-lt"/>
              <a:ea typeface="Gill Sans" charset="0"/>
              <a:cs typeface="Gill Sans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1400" b="1" dirty="0">
                <a:latin typeface="+mn-lt"/>
                <a:ea typeface="Gill Sans" charset="0"/>
                <a:cs typeface="Gill Sans" charset="0"/>
              </a:rPr>
              <a:t>Open Infrastructure</a:t>
            </a:r>
          </a:p>
          <a:p>
            <a:pPr defTabSz="914400">
              <a:spcBef>
                <a:spcPts val="0"/>
              </a:spcBef>
            </a:pPr>
            <a:r>
              <a:rPr lang="en-US" sz="1400" dirty="0">
                <a:latin typeface="+mn-lt"/>
                <a:ea typeface="Gill Sans" charset="0"/>
                <a:cs typeface="Gill Sans" charset="0"/>
              </a:rPr>
              <a:t>Goals</a:t>
            </a:r>
          </a:p>
          <a:p>
            <a:pPr defTabSz="914400">
              <a:spcBef>
                <a:spcPts val="0"/>
              </a:spcBef>
            </a:pPr>
            <a:r>
              <a:rPr lang="en-US" sz="1400" dirty="0">
                <a:latin typeface="+mn-lt"/>
                <a:ea typeface="Gill Sans" charset="0"/>
                <a:cs typeface="Gill Sans" charset="0"/>
              </a:rPr>
              <a:t>Adjustments</a:t>
            </a:r>
          </a:p>
          <a:p>
            <a:pPr defTabSz="914400">
              <a:spcBef>
                <a:spcPts val="0"/>
              </a:spcBef>
            </a:pPr>
            <a:r>
              <a:rPr lang="en-US" sz="1400" dirty="0">
                <a:latin typeface="+mn-lt"/>
                <a:ea typeface="Gill Sans" charset="0"/>
                <a:cs typeface="Gill Sans" charset="0"/>
              </a:rPr>
              <a:t>Status 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sz="1400" dirty="0">
              <a:latin typeface="+mn-lt"/>
              <a:ea typeface="Gill Sans" charset="0"/>
              <a:cs typeface="Gill Sans" charset="0"/>
            </a:endParaRPr>
          </a:p>
          <a:p>
            <a:pPr marL="0" lvl="0" indent="0" defTabSz="914400">
              <a:spcBef>
                <a:spcPts val="0"/>
              </a:spcBef>
              <a:buNone/>
              <a:defRPr/>
            </a:pPr>
            <a:r>
              <a:rPr lang="en-US" sz="1400" b="1" dirty="0">
                <a:latin typeface="+mn-lt"/>
                <a:ea typeface="Gill Sans" charset="0"/>
                <a:cs typeface="Gill Sans" charset="0"/>
              </a:rPr>
              <a:t>What’s Next?</a:t>
            </a:r>
          </a:p>
        </p:txBody>
      </p:sp>
    </p:spTree>
    <p:extLst>
      <p:ext uri="{BB962C8B-B14F-4D97-AF65-F5344CB8AC3E}">
        <p14:creationId xmlns:p14="http://schemas.microsoft.com/office/powerpoint/2010/main" val="1656183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16" y="167976"/>
            <a:ext cx="7893793" cy="447164"/>
          </a:xfrm>
        </p:spPr>
        <p:txBody>
          <a:bodyPr>
            <a:noAutofit/>
          </a:bodyPr>
          <a:lstStyle/>
          <a:p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Current Infrastructure	</a:t>
            </a:r>
          </a:p>
        </p:txBody>
      </p:sp>
      <p:sp>
        <p:nvSpPr>
          <p:cNvPr id="223" name="Rounded Rectangle 15">
            <a:extLst>
              <a:ext uri="{FF2B5EF4-FFF2-40B4-BE49-F238E27FC236}">
                <a16:creationId xmlns:a16="http://schemas.microsoft.com/office/drawing/2014/main" id="{F00625F9-7A3A-E64A-AF8A-F55BDD18F584}"/>
              </a:ext>
            </a:extLst>
          </p:cNvPr>
          <p:cNvSpPr/>
          <p:nvPr/>
        </p:nvSpPr>
        <p:spPr>
          <a:xfrm>
            <a:off x="2729225" y="874059"/>
            <a:ext cx="5878739" cy="3720491"/>
          </a:xfrm>
          <a:prstGeom prst="roundRect">
            <a:avLst>
              <a:gd name="adj" fmla="val 2398"/>
            </a:avLst>
          </a:prstGeom>
          <a:ln w="12700">
            <a:solidFill>
              <a:srgbClr val="004D80"/>
            </a:solidFill>
            <a:miter/>
          </a:ln>
        </p:spPr>
        <p:txBody>
          <a:bodyPr lIns="50800" tIns="50800" rIns="50800" bIns="50800" anchor="ctr"/>
          <a:lstStyle/>
          <a:p>
            <a:pPr algn="ctr" defTabSz="1300480">
              <a:spcBef>
                <a:spcPts val="0"/>
              </a:spcBef>
              <a:defRPr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grpSp>
        <p:nvGrpSpPr>
          <p:cNvPr id="224" name="Group">
            <a:extLst>
              <a:ext uri="{FF2B5EF4-FFF2-40B4-BE49-F238E27FC236}">
                <a16:creationId xmlns:a16="http://schemas.microsoft.com/office/drawing/2014/main" id="{78086398-8872-2945-92B8-176452C4D13E}"/>
              </a:ext>
            </a:extLst>
          </p:cNvPr>
          <p:cNvGrpSpPr/>
          <p:nvPr/>
        </p:nvGrpSpPr>
        <p:grpSpPr>
          <a:xfrm>
            <a:off x="270667" y="1135569"/>
            <a:ext cx="1238016" cy="673372"/>
            <a:chOff x="0" y="0"/>
            <a:chExt cx="1786416" cy="897218"/>
          </a:xfrm>
        </p:grpSpPr>
        <p:sp>
          <p:nvSpPr>
            <p:cNvPr id="225" name="Rounded Rectangle">
              <a:extLst>
                <a:ext uri="{FF2B5EF4-FFF2-40B4-BE49-F238E27FC236}">
                  <a16:creationId xmlns:a16="http://schemas.microsoft.com/office/drawing/2014/main" id="{1DF40694-EFED-224A-A0CD-FEC6BE05905F}"/>
                </a:ext>
              </a:extLst>
            </p:cNvPr>
            <p:cNvSpPr/>
            <p:nvPr/>
          </p:nvSpPr>
          <p:spPr>
            <a:xfrm>
              <a:off x="0" y="0"/>
              <a:ext cx="1786416" cy="897218"/>
            </a:xfrm>
            <a:prstGeom prst="roundRect">
              <a:avLst>
                <a:gd name="adj" fmla="val 4054"/>
              </a:avLst>
            </a:prstGeom>
            <a:noFill/>
            <a:ln w="12700" cap="flat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 defTabSz="1300480">
                <a:spcBef>
                  <a:spcPts val="0"/>
                </a:spcBef>
                <a:def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26" name="github.com">
              <a:extLst>
                <a:ext uri="{FF2B5EF4-FFF2-40B4-BE49-F238E27FC236}">
                  <a16:creationId xmlns:a16="http://schemas.microsoft.com/office/drawing/2014/main" id="{483BB41C-9EBE-CD46-9C24-91CCF529BABA}"/>
                </a:ext>
              </a:extLst>
            </p:cNvPr>
            <p:cNvSpPr txBox="1"/>
            <p:nvPr/>
          </p:nvSpPr>
          <p:spPr>
            <a:xfrm>
              <a:off x="171979" y="174373"/>
              <a:ext cx="1081195" cy="3312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800" dirty="0" err="1"/>
                <a:t>github.com</a:t>
              </a:r>
              <a:endParaRPr sz="800" dirty="0"/>
            </a:p>
          </p:txBody>
        </p:sp>
        <p:sp>
          <p:nvSpPr>
            <p:cNvPr id="227" name="TextBox 27">
              <a:extLst>
                <a:ext uri="{FF2B5EF4-FFF2-40B4-BE49-F238E27FC236}">
                  <a16:creationId xmlns:a16="http://schemas.microsoft.com/office/drawing/2014/main" id="{C447F7E2-E52C-1345-BAA7-566B73AF1513}"/>
                </a:ext>
              </a:extLst>
            </p:cNvPr>
            <p:cNvSpPr txBox="1"/>
            <p:nvPr/>
          </p:nvSpPr>
          <p:spPr>
            <a:xfrm>
              <a:off x="157960" y="460020"/>
              <a:ext cx="1280241" cy="3650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800" dirty="0" err="1"/>
                <a:t>Zowe</a:t>
              </a:r>
              <a:r>
                <a:rPr sz="800" dirty="0"/>
                <a:t> repos</a:t>
              </a:r>
            </a:p>
          </p:txBody>
        </p:sp>
        <p:pic>
          <p:nvPicPr>
            <p:cNvPr id="228" name="Picture 25" descr="Picture 25">
              <a:extLst>
                <a:ext uri="{FF2B5EF4-FFF2-40B4-BE49-F238E27FC236}">
                  <a16:creationId xmlns:a16="http://schemas.microsoft.com/office/drawing/2014/main" id="{3CF067D3-AA00-2946-9274-0498693B5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6864" y="300662"/>
              <a:ext cx="295892" cy="2958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29" name="Picture 14" descr="Picture 14">
            <a:extLst>
              <a:ext uri="{FF2B5EF4-FFF2-40B4-BE49-F238E27FC236}">
                <a16:creationId xmlns:a16="http://schemas.microsoft.com/office/drawing/2014/main" id="{89A04B05-8E49-0A45-93F0-A1A93EF0A7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614" t="24665" r="7117" b="23529"/>
          <a:stretch>
            <a:fillRect/>
          </a:stretch>
        </p:blipFill>
        <p:spPr>
          <a:xfrm>
            <a:off x="7499479" y="954420"/>
            <a:ext cx="940940" cy="23102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0" name="Group">
            <a:extLst>
              <a:ext uri="{FF2B5EF4-FFF2-40B4-BE49-F238E27FC236}">
                <a16:creationId xmlns:a16="http://schemas.microsoft.com/office/drawing/2014/main" id="{135CD8F0-5738-D449-86D3-69B3FE250257}"/>
              </a:ext>
            </a:extLst>
          </p:cNvPr>
          <p:cNvGrpSpPr/>
          <p:nvPr/>
        </p:nvGrpSpPr>
        <p:grpSpPr>
          <a:xfrm>
            <a:off x="3158327" y="1022808"/>
            <a:ext cx="1887604" cy="1018810"/>
            <a:chOff x="0" y="0"/>
            <a:chExt cx="2811660" cy="1942405"/>
          </a:xfrm>
        </p:grpSpPr>
        <p:pic>
          <p:nvPicPr>
            <p:cNvPr id="231" name="Rectangle" descr="Rectangle">
              <a:extLst>
                <a:ext uri="{FF2B5EF4-FFF2-40B4-BE49-F238E27FC236}">
                  <a16:creationId xmlns:a16="http://schemas.microsoft.com/office/drawing/2014/main" id="{059B0638-51B5-F641-9444-C24E4890A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r="722" b="722"/>
            <a:stretch>
              <a:fillRect/>
            </a:stretch>
          </p:blipFill>
          <p:spPr>
            <a:xfrm>
              <a:off x="0" y="0"/>
              <a:ext cx="2811660" cy="19424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2" name="wash.zowe.org">
              <a:extLst>
                <a:ext uri="{FF2B5EF4-FFF2-40B4-BE49-F238E27FC236}">
                  <a16:creationId xmlns:a16="http://schemas.microsoft.com/office/drawing/2014/main" id="{D68621DE-FFB1-004E-9736-0D32CE351933}"/>
                </a:ext>
              </a:extLst>
            </p:cNvPr>
            <p:cNvSpPr txBox="1"/>
            <p:nvPr/>
          </p:nvSpPr>
          <p:spPr>
            <a:xfrm>
              <a:off x="21359" y="80641"/>
              <a:ext cx="2381155" cy="3433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algn="ctr"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900" dirty="0" err="1"/>
                <a:t>wash.zowe.org</a:t>
              </a:r>
              <a:endParaRPr sz="900" dirty="0"/>
            </a:p>
          </p:txBody>
        </p:sp>
        <p:pic>
          <p:nvPicPr>
            <p:cNvPr id="233" name="Picture 5" descr="Picture 5">
              <a:extLst>
                <a:ext uri="{FF2B5EF4-FFF2-40B4-BE49-F238E27FC236}">
                  <a16:creationId xmlns:a16="http://schemas.microsoft.com/office/drawing/2014/main" id="{FDB15E16-8D8D-A346-9B5D-1505F935E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6445" y="854252"/>
              <a:ext cx="388157" cy="5371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4" name="Picture 6" descr="Picture 6">
              <a:extLst>
                <a:ext uri="{FF2B5EF4-FFF2-40B4-BE49-F238E27FC236}">
                  <a16:creationId xmlns:a16="http://schemas.microsoft.com/office/drawing/2014/main" id="{426A4CCA-5069-4742-9A18-B15ED1294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979084" y="540656"/>
              <a:ext cx="1681253" cy="10495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5" name="Picture 9" descr="Picture 9">
              <a:extLst>
                <a:ext uri="{FF2B5EF4-FFF2-40B4-BE49-F238E27FC236}">
                  <a16:creationId xmlns:a16="http://schemas.microsoft.com/office/drawing/2014/main" id="{198DE262-4FB1-B44F-B01B-BC4E5080A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2286320" y="80669"/>
              <a:ext cx="359700" cy="359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6" name="* Jenkins v2.107.3 on Ubuntu 16.04">
              <a:extLst>
                <a:ext uri="{FF2B5EF4-FFF2-40B4-BE49-F238E27FC236}">
                  <a16:creationId xmlns:a16="http://schemas.microsoft.com/office/drawing/2014/main" id="{11CDE0B8-CF1A-A340-956E-678F5C36554F}"/>
                </a:ext>
              </a:extLst>
            </p:cNvPr>
            <p:cNvSpPr txBox="1"/>
            <p:nvPr/>
          </p:nvSpPr>
          <p:spPr>
            <a:xfrm>
              <a:off x="110440" y="1658646"/>
              <a:ext cx="2514539" cy="2571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spcBef>
                  <a:spcPts val="0"/>
                </a:spcBef>
                <a:defRPr sz="10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900" dirty="0"/>
                <a:t>* Jenkins v2.138.1</a:t>
              </a:r>
            </a:p>
          </p:txBody>
        </p:sp>
      </p:grpSp>
      <p:grpSp>
        <p:nvGrpSpPr>
          <p:cNvPr id="237" name="Group">
            <a:extLst>
              <a:ext uri="{FF2B5EF4-FFF2-40B4-BE49-F238E27FC236}">
                <a16:creationId xmlns:a16="http://schemas.microsoft.com/office/drawing/2014/main" id="{F010E9BE-7B45-B94F-8195-92E3B68AF2C7}"/>
              </a:ext>
            </a:extLst>
          </p:cNvPr>
          <p:cNvGrpSpPr/>
          <p:nvPr/>
        </p:nvGrpSpPr>
        <p:grpSpPr>
          <a:xfrm>
            <a:off x="6080132" y="1346043"/>
            <a:ext cx="2120377" cy="1206302"/>
            <a:chOff x="0" y="0"/>
            <a:chExt cx="3158386" cy="2299865"/>
          </a:xfrm>
        </p:grpSpPr>
        <p:pic>
          <p:nvPicPr>
            <p:cNvPr id="238" name="Rectangle" descr="Rectangle">
              <a:extLst>
                <a:ext uri="{FF2B5EF4-FFF2-40B4-BE49-F238E27FC236}">
                  <a16:creationId xmlns:a16="http://schemas.microsoft.com/office/drawing/2014/main" id="{C4CC16A7-28BC-414D-97C7-AEC133084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0" y="0"/>
              <a:ext cx="3158386" cy="22998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9" name="jayne.zowe.org">
              <a:extLst>
                <a:ext uri="{FF2B5EF4-FFF2-40B4-BE49-F238E27FC236}">
                  <a16:creationId xmlns:a16="http://schemas.microsoft.com/office/drawing/2014/main" id="{0EC12097-B17C-E04C-BBEE-BDBD6C831396}"/>
                </a:ext>
              </a:extLst>
            </p:cNvPr>
            <p:cNvSpPr txBox="1"/>
            <p:nvPr/>
          </p:nvSpPr>
          <p:spPr>
            <a:xfrm>
              <a:off x="151255" y="166409"/>
              <a:ext cx="2024043" cy="4518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spAutoFit/>
            </a:bodyPr>
            <a:lstStyle>
              <a:lvl1pPr algn="ctr"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900" dirty="0" err="1"/>
                <a:t>jayne.zowe.org</a:t>
              </a:r>
              <a:endParaRPr sz="900" dirty="0"/>
            </a:p>
          </p:txBody>
        </p:sp>
        <p:pic>
          <p:nvPicPr>
            <p:cNvPr id="240" name="Picture 8" descr="Picture 8">
              <a:extLst>
                <a:ext uri="{FF2B5EF4-FFF2-40B4-BE49-F238E27FC236}">
                  <a16:creationId xmlns:a16="http://schemas.microsoft.com/office/drawing/2014/main" id="{E7E538C1-5E1D-7E4A-BC03-15BDEA9A7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 l="12698" t="7146" r="11479" b="12046"/>
            <a:stretch>
              <a:fillRect/>
            </a:stretch>
          </p:blipFill>
          <p:spPr>
            <a:xfrm>
              <a:off x="284236" y="934396"/>
              <a:ext cx="639268" cy="6812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1" name="Picture 10" descr="Picture 10">
              <a:extLst>
                <a:ext uri="{FF2B5EF4-FFF2-40B4-BE49-F238E27FC236}">
                  <a16:creationId xmlns:a16="http://schemas.microsoft.com/office/drawing/2014/main" id="{04D0EE33-AAF6-B341-9F89-22F5F4886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85206" y="162262"/>
              <a:ext cx="427748" cy="4277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2" name="Picture 11" descr="Picture 11">
              <a:extLst>
                <a:ext uri="{FF2B5EF4-FFF2-40B4-BE49-F238E27FC236}">
                  <a16:creationId xmlns:a16="http://schemas.microsoft.com/office/drawing/2014/main" id="{26E7B0F2-CB7E-6545-BE6A-75900D626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299605" y="702259"/>
              <a:ext cx="1657744" cy="11457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44" name="Group">
            <a:extLst>
              <a:ext uri="{FF2B5EF4-FFF2-40B4-BE49-F238E27FC236}">
                <a16:creationId xmlns:a16="http://schemas.microsoft.com/office/drawing/2014/main" id="{41DE21DE-28E8-3E43-8497-5969B9728A5F}"/>
              </a:ext>
            </a:extLst>
          </p:cNvPr>
          <p:cNvGrpSpPr/>
          <p:nvPr/>
        </p:nvGrpSpPr>
        <p:grpSpPr>
          <a:xfrm>
            <a:off x="6460423" y="3252524"/>
            <a:ext cx="1739221" cy="1048021"/>
            <a:chOff x="511226" y="-55366"/>
            <a:chExt cx="2590639" cy="1998095"/>
          </a:xfrm>
        </p:grpSpPr>
        <p:pic>
          <p:nvPicPr>
            <p:cNvPr id="245" name="Rectangle" descr="Rectangle">
              <a:extLst>
                <a:ext uri="{FF2B5EF4-FFF2-40B4-BE49-F238E27FC236}">
                  <a16:creationId xmlns:a16="http://schemas.microsoft.com/office/drawing/2014/main" id="{0C3201ED-960D-BD41-9DDB-245067A1E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>
            <a:xfrm>
              <a:off x="511226" y="0"/>
              <a:ext cx="2590639" cy="19427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7" name="Picture 21" descr="Picture 21">
              <a:extLst>
                <a:ext uri="{FF2B5EF4-FFF2-40B4-BE49-F238E27FC236}">
                  <a16:creationId xmlns:a16="http://schemas.microsoft.com/office/drawing/2014/main" id="{14EEDDDB-1FD4-9B4F-926C-17F555152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>
              <a:fillRect/>
            </a:stretch>
          </p:blipFill>
          <p:spPr>
            <a:xfrm>
              <a:off x="853022" y="348319"/>
              <a:ext cx="1906703" cy="12462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8" name="* IBM z/OS v2.3, z/OSMF v26">
              <a:extLst>
                <a:ext uri="{FF2B5EF4-FFF2-40B4-BE49-F238E27FC236}">
                  <a16:creationId xmlns:a16="http://schemas.microsoft.com/office/drawing/2014/main" id="{694DFECA-65EB-2A41-AA69-F8479A756E8F}"/>
                </a:ext>
              </a:extLst>
            </p:cNvPr>
            <p:cNvSpPr txBox="1"/>
            <p:nvPr/>
          </p:nvSpPr>
          <p:spPr>
            <a:xfrm>
              <a:off x="629836" y="1611555"/>
              <a:ext cx="1786939" cy="2494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spcBef>
                  <a:spcPts val="0"/>
                </a:spcBef>
                <a:defRPr sz="10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endParaRPr sz="900" dirty="0"/>
            </a:p>
          </p:txBody>
        </p:sp>
        <p:sp>
          <p:nvSpPr>
            <p:cNvPr id="246" name="Softlayer zOSaaS 169.55.183.45 (172.30.0.1)">
              <a:extLst>
                <a:ext uri="{FF2B5EF4-FFF2-40B4-BE49-F238E27FC236}">
                  <a16:creationId xmlns:a16="http://schemas.microsoft.com/office/drawing/2014/main" id="{FBE67113-A8C4-B245-9B54-A57448012CB2}"/>
                </a:ext>
              </a:extLst>
            </p:cNvPr>
            <p:cNvSpPr txBox="1"/>
            <p:nvPr/>
          </p:nvSpPr>
          <p:spPr>
            <a:xfrm>
              <a:off x="558394" y="-55366"/>
              <a:ext cx="2095552" cy="3641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algn="ctr"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900" dirty="0" err="1"/>
                <a:t>Softlayer</a:t>
              </a:r>
              <a:r>
                <a:rPr sz="900" dirty="0"/>
                <a:t> </a:t>
              </a:r>
              <a:r>
                <a:rPr sz="900" dirty="0" err="1"/>
                <a:t>zOSaaS</a:t>
              </a:r>
              <a:endParaRPr sz="900" dirty="0"/>
            </a:p>
          </p:txBody>
        </p:sp>
      </p:grpSp>
      <p:grpSp>
        <p:nvGrpSpPr>
          <p:cNvPr id="249" name="Group">
            <a:extLst>
              <a:ext uri="{FF2B5EF4-FFF2-40B4-BE49-F238E27FC236}">
                <a16:creationId xmlns:a16="http://schemas.microsoft.com/office/drawing/2014/main" id="{4844F571-BA04-DB4B-94B6-E2F6912681BB}"/>
              </a:ext>
            </a:extLst>
          </p:cNvPr>
          <p:cNvGrpSpPr/>
          <p:nvPr/>
        </p:nvGrpSpPr>
        <p:grpSpPr>
          <a:xfrm>
            <a:off x="148935" y="2887557"/>
            <a:ext cx="1958056" cy="755310"/>
            <a:chOff x="-180720" y="0"/>
            <a:chExt cx="2916603" cy="1440029"/>
          </a:xfrm>
        </p:grpSpPr>
        <p:sp>
          <p:nvSpPr>
            <p:cNvPr id="250" name="Rounded Rectangle">
              <a:extLst>
                <a:ext uri="{FF2B5EF4-FFF2-40B4-BE49-F238E27FC236}">
                  <a16:creationId xmlns:a16="http://schemas.microsoft.com/office/drawing/2014/main" id="{15963CC0-1D1A-1F46-A08D-DC9D29DB7B10}"/>
                </a:ext>
              </a:extLst>
            </p:cNvPr>
            <p:cNvSpPr/>
            <p:nvPr/>
          </p:nvSpPr>
          <p:spPr>
            <a:xfrm>
              <a:off x="41084" y="0"/>
              <a:ext cx="2694799" cy="802954"/>
            </a:xfrm>
            <a:prstGeom prst="roundRect">
              <a:avLst>
                <a:gd name="adj" fmla="val 6349"/>
              </a:avLst>
            </a:prstGeom>
            <a:noFill/>
            <a:ln w="12700" cap="flat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 defTabSz="1300480">
                <a:spcBef>
                  <a:spcPts val="0"/>
                </a:spcBef>
                <a:def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51" name="jfrog.io…">
              <a:extLst>
                <a:ext uri="{FF2B5EF4-FFF2-40B4-BE49-F238E27FC236}">
                  <a16:creationId xmlns:a16="http://schemas.microsoft.com/office/drawing/2014/main" id="{9D501B22-E1FD-124F-BE5A-21864ACCAC60}"/>
                </a:ext>
              </a:extLst>
            </p:cNvPr>
            <p:cNvSpPr txBox="1"/>
            <p:nvPr/>
          </p:nvSpPr>
          <p:spPr>
            <a:xfrm>
              <a:off x="70615" y="203117"/>
              <a:ext cx="1770444" cy="4278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/>
            <a:p>
              <a:pPr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800" dirty="0" err="1"/>
                <a:t>gizaartifactory.jfrog.io</a:t>
              </a:r>
              <a:endParaRPr sz="800" dirty="0"/>
            </a:p>
          </p:txBody>
        </p:sp>
        <p:pic>
          <p:nvPicPr>
            <p:cNvPr id="252" name="Picture 2" descr="Picture 2">
              <a:extLst>
                <a:ext uri="{FF2B5EF4-FFF2-40B4-BE49-F238E27FC236}">
                  <a16:creationId xmlns:a16="http://schemas.microsoft.com/office/drawing/2014/main" id="{CFAF0E43-8C86-0742-B1C5-97AD236DD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807209" y="184607"/>
              <a:ext cx="695216" cy="4316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3" name="Artifactory v6.0.2, which is a cloud service sponsored by JFrog and running on AWS">
              <a:extLst>
                <a:ext uri="{FF2B5EF4-FFF2-40B4-BE49-F238E27FC236}">
                  <a16:creationId xmlns:a16="http://schemas.microsoft.com/office/drawing/2014/main" id="{F22EDDBF-E306-F347-9BE4-A5706E549ECA}"/>
                </a:ext>
              </a:extLst>
            </p:cNvPr>
            <p:cNvSpPr txBox="1"/>
            <p:nvPr/>
          </p:nvSpPr>
          <p:spPr>
            <a:xfrm>
              <a:off x="-180720" y="849604"/>
              <a:ext cx="2741712" cy="5904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buSzPct val="145000"/>
                <a:defRPr sz="10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600" dirty="0"/>
                <a:t>Artifactory v6.0.2, which is a cloud service</a:t>
              </a:r>
              <a:br>
                <a:rPr sz="600" dirty="0"/>
              </a:br>
              <a:r>
                <a:rPr sz="600" dirty="0"/>
                <a:t>sponsored by </a:t>
              </a:r>
              <a:r>
                <a:rPr sz="600" dirty="0" err="1"/>
                <a:t>JFrog</a:t>
              </a:r>
              <a:r>
                <a:rPr sz="600" dirty="0"/>
                <a:t> and running on AWS</a:t>
              </a:r>
            </a:p>
          </p:txBody>
        </p:sp>
      </p:grpSp>
      <p:sp>
        <p:nvSpPr>
          <p:cNvPr id="256" name="backup">
            <a:extLst>
              <a:ext uri="{FF2B5EF4-FFF2-40B4-BE49-F238E27FC236}">
                <a16:creationId xmlns:a16="http://schemas.microsoft.com/office/drawing/2014/main" id="{5520B96B-C25D-5142-AF6C-2DF2ABF7659F}"/>
              </a:ext>
            </a:extLst>
          </p:cNvPr>
          <p:cNvSpPr txBox="1"/>
          <p:nvPr/>
        </p:nvSpPr>
        <p:spPr>
          <a:xfrm>
            <a:off x="2246681" y="1488777"/>
            <a:ext cx="452047" cy="225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1000">
                <a:solidFill>
                  <a:srgbClr val="FF93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sz="800" dirty="0"/>
              <a:t>backup</a:t>
            </a:r>
          </a:p>
        </p:txBody>
      </p:sp>
      <p:sp>
        <p:nvSpPr>
          <p:cNvPr id="257" name="download/upload…">
            <a:extLst>
              <a:ext uri="{FF2B5EF4-FFF2-40B4-BE49-F238E27FC236}">
                <a16:creationId xmlns:a16="http://schemas.microsoft.com/office/drawing/2014/main" id="{E163B02B-6050-D74D-82B7-FED9FB4DD79A}"/>
              </a:ext>
            </a:extLst>
          </p:cNvPr>
          <p:cNvSpPr txBox="1"/>
          <p:nvPr/>
        </p:nvSpPr>
        <p:spPr>
          <a:xfrm>
            <a:off x="1603319" y="3530179"/>
            <a:ext cx="1009892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1000">
                <a:solidFill>
                  <a:srgbClr val="FF930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800" dirty="0"/>
              <a:t>Download / upload</a:t>
            </a:r>
          </a:p>
          <a:p>
            <a:pPr algn="ctr">
              <a:spcBef>
                <a:spcPts val="0"/>
              </a:spcBef>
              <a:defRPr sz="1000">
                <a:solidFill>
                  <a:srgbClr val="FF930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800" dirty="0"/>
              <a:t>Artifacts</a:t>
            </a:r>
          </a:p>
        </p:txBody>
      </p:sp>
      <p:grpSp>
        <p:nvGrpSpPr>
          <p:cNvPr id="260" name="Group">
            <a:extLst>
              <a:ext uri="{FF2B5EF4-FFF2-40B4-BE49-F238E27FC236}">
                <a16:creationId xmlns:a16="http://schemas.microsoft.com/office/drawing/2014/main" id="{540C9514-AB2F-5148-9B7A-4A39D110B82C}"/>
              </a:ext>
            </a:extLst>
          </p:cNvPr>
          <p:cNvGrpSpPr/>
          <p:nvPr/>
        </p:nvGrpSpPr>
        <p:grpSpPr>
          <a:xfrm>
            <a:off x="2961258" y="2452974"/>
            <a:ext cx="3273861" cy="1373952"/>
            <a:chOff x="0" y="0"/>
            <a:chExt cx="4876547" cy="2619498"/>
          </a:xfrm>
        </p:grpSpPr>
        <p:grpSp>
          <p:nvGrpSpPr>
            <p:cNvPr id="261" name="Group">
              <a:extLst>
                <a:ext uri="{FF2B5EF4-FFF2-40B4-BE49-F238E27FC236}">
                  <a16:creationId xmlns:a16="http://schemas.microsoft.com/office/drawing/2014/main" id="{20A9E9DD-B053-2B43-808D-CF9DF529D010}"/>
                </a:ext>
              </a:extLst>
            </p:cNvPr>
            <p:cNvGrpSpPr/>
            <p:nvPr/>
          </p:nvGrpSpPr>
          <p:grpSpPr>
            <a:xfrm>
              <a:off x="78558" y="114332"/>
              <a:ext cx="2840636" cy="2055693"/>
              <a:chOff x="-81083" y="-46249"/>
              <a:chExt cx="2840634" cy="2055692"/>
            </a:xfrm>
          </p:grpSpPr>
          <p:pic>
            <p:nvPicPr>
              <p:cNvPr id="271" name="Rectangle" descr="Rectangle">
                <a:extLst>
                  <a:ext uri="{FF2B5EF4-FFF2-40B4-BE49-F238E27FC236}">
                    <a16:creationId xmlns:a16="http://schemas.microsoft.com/office/drawing/2014/main" id="{4584D3E8-1194-6343-B960-8F131E6BDE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2759551" cy="200944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72" name="jayne.zowe.org">
                <a:extLst>
                  <a:ext uri="{FF2B5EF4-FFF2-40B4-BE49-F238E27FC236}">
                    <a16:creationId xmlns:a16="http://schemas.microsoft.com/office/drawing/2014/main" id="{FB5AED3A-A257-9449-ACAD-266FAAE6CC50}"/>
                  </a:ext>
                </a:extLst>
              </p:cNvPr>
              <p:cNvSpPr txBox="1"/>
              <p:nvPr/>
            </p:nvSpPr>
            <p:spPr>
              <a:xfrm>
                <a:off x="-81083" y="-46249"/>
                <a:ext cx="1768451" cy="23683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8766" tIns="48766" rIns="48766" bIns="48766" numCol="1" anchor="t">
                <a:noAutofit/>
              </a:bodyPr>
              <a:lstStyle>
                <a:lvl1pPr algn="ctr" defTabSz="1300480">
                  <a:spcBef>
                    <a:spcPts val="0"/>
                  </a:spcBef>
                  <a:defRPr sz="1200">
                    <a:solidFill>
                      <a:srgbClr val="000000"/>
                    </a:solidFill>
                    <a:latin typeface="Avenir Next"/>
                    <a:ea typeface="Avenir Next"/>
                    <a:cs typeface="Avenir Next"/>
                    <a:sym typeface="Avenir Next"/>
                  </a:defRPr>
                </a:lvl1pPr>
              </a:lstStyle>
              <a:p>
                <a:r>
                  <a:rPr sz="900" dirty="0" err="1"/>
                  <a:t>jayne.zowe.org</a:t>
                </a:r>
                <a:endParaRPr sz="900" dirty="0"/>
              </a:p>
            </p:txBody>
          </p:sp>
          <p:pic>
            <p:nvPicPr>
              <p:cNvPr id="273" name="Picture 8" descr="Picture 8">
                <a:extLst>
                  <a:ext uri="{FF2B5EF4-FFF2-40B4-BE49-F238E27FC236}">
                    <a16:creationId xmlns:a16="http://schemas.microsoft.com/office/drawing/2014/main" id="{D0359BC5-2FB6-124C-9EE6-0B4A98F23B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rcRect l="12698" t="7146" r="11479" b="12046"/>
              <a:stretch>
                <a:fillRect/>
              </a:stretch>
            </p:blipFill>
            <p:spPr>
              <a:xfrm>
                <a:off x="248343" y="816402"/>
                <a:ext cx="558543" cy="59526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74" name="Picture 10" descr="Picture 10">
                <a:extLst>
                  <a:ext uri="{FF2B5EF4-FFF2-40B4-BE49-F238E27FC236}">
                    <a16:creationId xmlns:a16="http://schemas.microsoft.com/office/drawing/2014/main" id="{F869F18E-B12B-C64E-B469-30A62B417D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71379" y="141772"/>
                <a:ext cx="373733" cy="37373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75" name="Picture 11" descr="Picture 11">
                <a:extLst>
                  <a:ext uri="{FF2B5EF4-FFF2-40B4-BE49-F238E27FC236}">
                    <a16:creationId xmlns:a16="http://schemas.microsoft.com/office/drawing/2014/main" id="{9E848646-0F1B-214C-B40D-64F92645D5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5494" y="613579"/>
                <a:ext cx="1448407" cy="100103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76" name="* stevenhorsman/jenkins-slave based on Ubuntu 14.04">
                <a:extLst>
                  <a:ext uri="{FF2B5EF4-FFF2-40B4-BE49-F238E27FC236}">
                    <a16:creationId xmlns:a16="http://schemas.microsoft.com/office/drawing/2014/main" id="{18ED9EB9-DBAC-464C-9DB0-04006341768D}"/>
                  </a:ext>
                </a:extLst>
              </p:cNvPr>
              <p:cNvSpPr txBox="1"/>
              <p:nvPr/>
            </p:nvSpPr>
            <p:spPr>
              <a:xfrm>
                <a:off x="29965" y="1687568"/>
                <a:ext cx="2572782" cy="21881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spcBef>
                    <a:spcPts val="0"/>
                  </a:spcBef>
                  <a:defRPr sz="1000">
                    <a:solidFill>
                      <a:srgbClr val="000000"/>
                    </a:solidFill>
                    <a:latin typeface="Avenir Next"/>
                    <a:ea typeface="Avenir Next"/>
                    <a:cs typeface="Avenir Next"/>
                    <a:sym typeface="Avenir Next"/>
                  </a:defRPr>
                </a:lvl1pPr>
              </a:lstStyle>
              <a:p>
                <a:endParaRPr lang="en-US" sz="900" dirty="0"/>
              </a:p>
            </p:txBody>
          </p:sp>
        </p:grpSp>
        <p:grpSp>
          <p:nvGrpSpPr>
            <p:cNvPr id="262" name="Group">
              <a:extLst>
                <a:ext uri="{FF2B5EF4-FFF2-40B4-BE49-F238E27FC236}">
                  <a16:creationId xmlns:a16="http://schemas.microsoft.com/office/drawing/2014/main" id="{BA7B492A-A924-6B46-8E17-65CDA0CFCE0C}"/>
                </a:ext>
              </a:extLst>
            </p:cNvPr>
            <p:cNvGrpSpPr/>
            <p:nvPr/>
          </p:nvGrpSpPr>
          <p:grpSpPr>
            <a:xfrm>
              <a:off x="206472" y="526392"/>
              <a:ext cx="3157278" cy="1965046"/>
              <a:chOff x="-345616" y="-17100"/>
              <a:chExt cx="3157276" cy="1965044"/>
            </a:xfrm>
          </p:grpSpPr>
          <p:pic>
            <p:nvPicPr>
              <p:cNvPr id="265" name="Rectangle" descr="Rectangle">
                <a:extLst>
                  <a:ext uri="{FF2B5EF4-FFF2-40B4-BE49-F238E27FC236}">
                    <a16:creationId xmlns:a16="http://schemas.microsoft.com/office/drawing/2014/main" id="{AC4EC3C2-5714-1041-AAFD-6FF99FA411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r="722" b="722"/>
              <a:stretch>
                <a:fillRect/>
              </a:stretch>
            </p:blipFill>
            <p:spPr>
              <a:xfrm>
                <a:off x="0" y="0"/>
                <a:ext cx="2811660" cy="194240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66" name="wash.zowe.org">
                <a:extLst>
                  <a:ext uri="{FF2B5EF4-FFF2-40B4-BE49-F238E27FC236}">
                    <a16:creationId xmlns:a16="http://schemas.microsoft.com/office/drawing/2014/main" id="{CA00E69A-05C1-B142-BE64-4FD74CC9BDD5}"/>
                  </a:ext>
                </a:extLst>
              </p:cNvPr>
              <p:cNvSpPr txBox="1"/>
              <p:nvPr/>
            </p:nvSpPr>
            <p:spPr>
              <a:xfrm>
                <a:off x="-345616" y="-17100"/>
                <a:ext cx="2398708" cy="3270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8766" tIns="48766" rIns="48766" bIns="48766" numCol="1" anchor="t">
                <a:noAutofit/>
              </a:bodyPr>
              <a:lstStyle>
                <a:lvl1pPr algn="ctr" defTabSz="1300480">
                  <a:spcBef>
                    <a:spcPts val="0"/>
                  </a:spcBef>
                  <a:defRPr sz="1200">
                    <a:solidFill>
                      <a:srgbClr val="000000"/>
                    </a:solidFill>
                    <a:latin typeface="Avenir Next"/>
                    <a:ea typeface="Avenir Next"/>
                    <a:cs typeface="Avenir Next"/>
                    <a:sym typeface="Avenir Next"/>
                  </a:defRPr>
                </a:lvl1pPr>
              </a:lstStyle>
              <a:p>
                <a:r>
                  <a:rPr sz="900" dirty="0" err="1"/>
                  <a:t>wash.zowe.org</a:t>
                </a:r>
                <a:endParaRPr sz="900" dirty="0"/>
              </a:p>
            </p:txBody>
          </p:sp>
          <p:pic>
            <p:nvPicPr>
              <p:cNvPr id="267" name="Picture 6" descr="Picture 6">
                <a:extLst>
                  <a:ext uri="{FF2B5EF4-FFF2-40B4-BE49-F238E27FC236}">
                    <a16:creationId xmlns:a16="http://schemas.microsoft.com/office/drawing/2014/main" id="{BA92EA18-4179-7F4A-AC4A-743176C34A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rcRect/>
              <a:stretch>
                <a:fillRect/>
              </a:stretch>
            </p:blipFill>
            <p:spPr>
              <a:xfrm>
                <a:off x="940863" y="507017"/>
                <a:ext cx="1681253" cy="104959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8" name="Picture 9" descr="Picture 9">
                <a:extLst>
                  <a:ext uri="{FF2B5EF4-FFF2-40B4-BE49-F238E27FC236}">
                    <a16:creationId xmlns:a16="http://schemas.microsoft.com/office/drawing/2014/main" id="{285E6E1D-B55F-484F-8C97-DA7BBFD383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/>
              <a:stretch>
                <a:fillRect/>
              </a:stretch>
            </p:blipFill>
            <p:spPr>
              <a:xfrm>
                <a:off x="2286320" y="80669"/>
                <a:ext cx="359700" cy="3597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69" name="* Jenkins v2.107.3 on Ubuntu 16.04">
                <a:extLst>
                  <a:ext uri="{FF2B5EF4-FFF2-40B4-BE49-F238E27FC236}">
                    <a16:creationId xmlns:a16="http://schemas.microsoft.com/office/drawing/2014/main" id="{9257F524-6B0D-3F48-9783-F651ECB37D21}"/>
                  </a:ext>
                </a:extLst>
              </p:cNvPr>
              <p:cNvSpPr txBox="1"/>
              <p:nvPr/>
            </p:nvSpPr>
            <p:spPr>
              <a:xfrm>
                <a:off x="97190" y="1690807"/>
                <a:ext cx="2514539" cy="25713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spcBef>
                    <a:spcPts val="0"/>
                  </a:spcBef>
                  <a:defRPr sz="1000">
                    <a:solidFill>
                      <a:srgbClr val="000000"/>
                    </a:solidFill>
                    <a:latin typeface="Avenir Next"/>
                    <a:ea typeface="Avenir Next"/>
                    <a:cs typeface="Avenir Next"/>
                    <a:sym typeface="Avenir Next"/>
                  </a:defRPr>
                </a:lvl1pPr>
              </a:lstStyle>
              <a:p>
                <a:endParaRPr lang="en-US" sz="900" dirty="0"/>
              </a:p>
            </p:txBody>
          </p:sp>
          <p:pic>
            <p:nvPicPr>
              <p:cNvPr id="270" name="Picture 8" descr="Picture 8">
                <a:extLst>
                  <a:ext uri="{FF2B5EF4-FFF2-40B4-BE49-F238E27FC236}">
                    <a16:creationId xmlns:a16="http://schemas.microsoft.com/office/drawing/2014/main" id="{F2BF33A2-8F7A-6E4D-A3E2-9B178B2B3E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rcRect l="12698" t="7146" r="11479" b="12046"/>
              <a:stretch>
                <a:fillRect/>
              </a:stretch>
            </p:blipFill>
            <p:spPr>
              <a:xfrm>
                <a:off x="201091" y="767867"/>
                <a:ext cx="558543" cy="59526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263" name="Rounded Rectangle">
              <a:extLst>
                <a:ext uri="{FF2B5EF4-FFF2-40B4-BE49-F238E27FC236}">
                  <a16:creationId xmlns:a16="http://schemas.microsoft.com/office/drawing/2014/main" id="{CD5C2F93-D1D1-8F41-A236-0CA81DC8408C}"/>
                </a:ext>
              </a:extLst>
            </p:cNvPr>
            <p:cNvSpPr/>
            <p:nvPr/>
          </p:nvSpPr>
          <p:spPr>
            <a:xfrm>
              <a:off x="0" y="0"/>
              <a:ext cx="4876547" cy="2619498"/>
            </a:xfrm>
            <a:prstGeom prst="roundRect">
              <a:avLst>
                <a:gd name="adj" fmla="val 15000"/>
              </a:avLst>
            </a:prstGeom>
            <a:noFill/>
            <a:ln w="25400" cap="flat">
              <a:solidFill>
                <a:srgbClr val="004D8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  <a:endParaRPr sz="900"/>
            </a:p>
          </p:txBody>
        </p:sp>
        <p:pic>
          <p:nvPicPr>
            <p:cNvPr id="264" name="docker-swarm.png" descr="docker-swarm.png">
              <a:extLst>
                <a:ext uri="{FF2B5EF4-FFF2-40B4-BE49-F238E27FC236}">
                  <a16:creationId xmlns:a16="http://schemas.microsoft.com/office/drawing/2014/main" id="{A6D567FC-F44E-F143-80C4-C0DF1DD2D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449504" y="114216"/>
              <a:ext cx="1341501" cy="15141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77" name="Connection Line">
            <a:extLst>
              <a:ext uri="{FF2B5EF4-FFF2-40B4-BE49-F238E27FC236}">
                <a16:creationId xmlns:a16="http://schemas.microsoft.com/office/drawing/2014/main" id="{A5A44BFB-9A15-0A49-A757-03AEAD7C28E8}"/>
              </a:ext>
            </a:extLst>
          </p:cNvPr>
          <p:cNvSpPr/>
          <p:nvPr/>
        </p:nvSpPr>
        <p:spPr>
          <a:xfrm>
            <a:off x="1565645" y="1182288"/>
            <a:ext cx="2249993" cy="238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41" extrusionOk="0">
                <a:moveTo>
                  <a:pt x="0" y="4841"/>
                </a:moveTo>
                <a:cubicBezTo>
                  <a:pt x="7338" y="-4459"/>
                  <a:pt x="14538" y="-359"/>
                  <a:pt x="21600" y="17141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278" name="Group">
            <a:extLst>
              <a:ext uri="{FF2B5EF4-FFF2-40B4-BE49-F238E27FC236}">
                <a16:creationId xmlns:a16="http://schemas.microsoft.com/office/drawing/2014/main" id="{6A0506A9-3547-E046-AA10-BE9E67E05D7B}"/>
              </a:ext>
            </a:extLst>
          </p:cNvPr>
          <p:cNvGrpSpPr/>
          <p:nvPr/>
        </p:nvGrpSpPr>
        <p:grpSpPr>
          <a:xfrm>
            <a:off x="6699154" y="3481402"/>
            <a:ext cx="1739221" cy="1018981"/>
            <a:chOff x="511226" y="0"/>
            <a:chExt cx="2590639" cy="1942729"/>
          </a:xfrm>
        </p:grpSpPr>
        <p:pic>
          <p:nvPicPr>
            <p:cNvPr id="279" name="Rectangle" descr="Rectangle">
              <a:extLst>
                <a:ext uri="{FF2B5EF4-FFF2-40B4-BE49-F238E27FC236}">
                  <a16:creationId xmlns:a16="http://schemas.microsoft.com/office/drawing/2014/main" id="{F73837BC-6782-2643-A609-5FD066E95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>
            <a:xfrm>
              <a:off x="511226" y="0"/>
              <a:ext cx="2590639" cy="19427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0" name="Softlayer zOSaaS 169.55.183.45 (172.30.0.1)">
              <a:extLst>
                <a:ext uri="{FF2B5EF4-FFF2-40B4-BE49-F238E27FC236}">
                  <a16:creationId xmlns:a16="http://schemas.microsoft.com/office/drawing/2014/main" id="{7CB47144-9D37-EE4D-9B13-F35DB1DF644F}"/>
                </a:ext>
              </a:extLst>
            </p:cNvPr>
            <p:cNvSpPr txBox="1"/>
            <p:nvPr/>
          </p:nvSpPr>
          <p:spPr>
            <a:xfrm>
              <a:off x="758851" y="61233"/>
              <a:ext cx="2095552" cy="270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algn="ctr"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900"/>
                <a:t>Softlayer zOSaaS</a:t>
              </a:r>
            </a:p>
          </p:txBody>
        </p:sp>
        <p:pic>
          <p:nvPicPr>
            <p:cNvPr id="281" name="Picture 21" descr="Picture 21">
              <a:extLst>
                <a:ext uri="{FF2B5EF4-FFF2-40B4-BE49-F238E27FC236}">
                  <a16:creationId xmlns:a16="http://schemas.microsoft.com/office/drawing/2014/main" id="{FDAADD6B-E47A-1040-8DB8-40DA2AA42B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>
              <a:fillRect/>
            </a:stretch>
          </p:blipFill>
          <p:spPr>
            <a:xfrm>
              <a:off x="853022" y="348319"/>
              <a:ext cx="1906703" cy="12462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2" name="* IBM z/OS v2.3, z/OSMF v26">
              <a:extLst>
                <a:ext uri="{FF2B5EF4-FFF2-40B4-BE49-F238E27FC236}">
                  <a16:creationId xmlns:a16="http://schemas.microsoft.com/office/drawing/2014/main" id="{B9ECA165-1388-7E4C-9704-0BDE6FA68A9A}"/>
                </a:ext>
              </a:extLst>
            </p:cNvPr>
            <p:cNvSpPr txBox="1"/>
            <p:nvPr/>
          </p:nvSpPr>
          <p:spPr>
            <a:xfrm>
              <a:off x="629837" y="1611554"/>
              <a:ext cx="2344856" cy="2596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spcBef>
                  <a:spcPts val="0"/>
                </a:spcBef>
                <a:defRPr sz="10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700" dirty="0"/>
                <a:t>* IBM z/OS v2.3, z/OSMF v26</a:t>
              </a:r>
            </a:p>
          </p:txBody>
        </p:sp>
      </p:grpSp>
      <p:sp>
        <p:nvSpPr>
          <p:cNvPr id="283" name="Connection Line">
            <a:extLst>
              <a:ext uri="{FF2B5EF4-FFF2-40B4-BE49-F238E27FC236}">
                <a16:creationId xmlns:a16="http://schemas.microsoft.com/office/drawing/2014/main" id="{BFB9466C-081F-EC4E-B424-6D4F82C83F05}"/>
              </a:ext>
            </a:extLst>
          </p:cNvPr>
          <p:cNvSpPr/>
          <p:nvPr/>
        </p:nvSpPr>
        <p:spPr>
          <a:xfrm>
            <a:off x="1552860" y="1472255"/>
            <a:ext cx="2262779" cy="281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275"/>
                </a:moveTo>
                <a:cubicBezTo>
                  <a:pt x="14264" y="21600"/>
                  <a:pt x="7064" y="21508"/>
                  <a:pt x="0" y="0"/>
                </a:cubicBezTo>
              </a:path>
            </a:pathLst>
          </a:custGeom>
          <a:ln w="254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84" name="Connection Line">
            <a:extLst>
              <a:ext uri="{FF2B5EF4-FFF2-40B4-BE49-F238E27FC236}">
                <a16:creationId xmlns:a16="http://schemas.microsoft.com/office/drawing/2014/main" id="{A7E88549-FC8D-3942-A45B-F7E610072B07}"/>
              </a:ext>
            </a:extLst>
          </p:cNvPr>
          <p:cNvSpPr/>
          <p:nvPr/>
        </p:nvSpPr>
        <p:spPr>
          <a:xfrm>
            <a:off x="4944290" y="1424284"/>
            <a:ext cx="2008439" cy="4276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00" extrusionOk="0">
                <a:moveTo>
                  <a:pt x="0" y="145"/>
                </a:moveTo>
                <a:cubicBezTo>
                  <a:pt x="7604" y="-1100"/>
                  <a:pt x="14804" y="5685"/>
                  <a:pt x="21600" y="2050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85" name="Connection Line">
            <a:extLst>
              <a:ext uri="{FF2B5EF4-FFF2-40B4-BE49-F238E27FC236}">
                <a16:creationId xmlns:a16="http://schemas.microsoft.com/office/drawing/2014/main" id="{5B64F20B-5C18-B648-827A-72A40C3D4D20}"/>
              </a:ext>
            </a:extLst>
          </p:cNvPr>
          <p:cNvSpPr/>
          <p:nvPr/>
        </p:nvSpPr>
        <p:spPr>
          <a:xfrm>
            <a:off x="4462160" y="1856924"/>
            <a:ext cx="256934" cy="5650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523" y="6767"/>
                  <a:pt x="19723" y="13967"/>
                  <a:pt x="21600" y="2160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87" name="Connection Line">
            <a:extLst>
              <a:ext uri="{FF2B5EF4-FFF2-40B4-BE49-F238E27FC236}">
                <a16:creationId xmlns:a16="http://schemas.microsoft.com/office/drawing/2014/main" id="{FAD6495E-617B-3548-9539-360F76945BEA}"/>
              </a:ext>
            </a:extLst>
          </p:cNvPr>
          <p:cNvSpPr/>
          <p:nvPr/>
        </p:nvSpPr>
        <p:spPr>
          <a:xfrm>
            <a:off x="1536888" y="1641526"/>
            <a:ext cx="5415840" cy="7074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573" extrusionOk="0">
                <a:moveTo>
                  <a:pt x="0" y="0"/>
                </a:moveTo>
                <a:cubicBezTo>
                  <a:pt x="6211" y="18784"/>
                  <a:pt x="13411" y="21600"/>
                  <a:pt x="21600" y="8449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88" name="Connection Line">
            <a:extLst>
              <a:ext uri="{FF2B5EF4-FFF2-40B4-BE49-F238E27FC236}">
                <a16:creationId xmlns:a16="http://schemas.microsoft.com/office/drawing/2014/main" id="{40CB2487-3029-F14A-AA10-BE406B0ACACE}"/>
              </a:ext>
            </a:extLst>
          </p:cNvPr>
          <p:cNvSpPr/>
          <p:nvPr/>
        </p:nvSpPr>
        <p:spPr>
          <a:xfrm>
            <a:off x="1461127" y="1689390"/>
            <a:ext cx="1563622" cy="777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677" y="8319"/>
                  <a:pt x="14877" y="15519"/>
                  <a:pt x="21600" y="2160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89" name="Connection Line">
            <a:extLst>
              <a:ext uri="{FF2B5EF4-FFF2-40B4-BE49-F238E27FC236}">
                <a16:creationId xmlns:a16="http://schemas.microsoft.com/office/drawing/2014/main" id="{9F57485D-90B2-BC47-B3FA-9E1BF7C6E119}"/>
              </a:ext>
            </a:extLst>
          </p:cNvPr>
          <p:cNvSpPr/>
          <p:nvPr/>
        </p:nvSpPr>
        <p:spPr>
          <a:xfrm>
            <a:off x="2116258" y="2543773"/>
            <a:ext cx="4642771" cy="1479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91" extrusionOk="0">
                <a:moveTo>
                  <a:pt x="0" y="4505"/>
                </a:moveTo>
                <a:cubicBezTo>
                  <a:pt x="7167" y="21600"/>
                  <a:pt x="14367" y="20098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0" name="Connection Line">
            <a:extLst>
              <a:ext uri="{FF2B5EF4-FFF2-40B4-BE49-F238E27FC236}">
                <a16:creationId xmlns:a16="http://schemas.microsoft.com/office/drawing/2014/main" id="{FA6E01BD-6CBD-154E-B471-F64BC8F71892}"/>
              </a:ext>
            </a:extLst>
          </p:cNvPr>
          <p:cNvSpPr/>
          <p:nvPr/>
        </p:nvSpPr>
        <p:spPr>
          <a:xfrm>
            <a:off x="2116257" y="3307046"/>
            <a:ext cx="958675" cy="1364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218" y="10687"/>
                  <a:pt x="14418" y="17887"/>
                  <a:pt x="21600" y="21600"/>
                </a:cubicBezTo>
              </a:path>
            </a:pathLst>
          </a:custGeom>
          <a:ln w="254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1" name="Connection Line">
            <a:extLst>
              <a:ext uri="{FF2B5EF4-FFF2-40B4-BE49-F238E27FC236}">
                <a16:creationId xmlns:a16="http://schemas.microsoft.com/office/drawing/2014/main" id="{EA9EA310-0BD6-BE4E-8437-49AAED4850F6}"/>
              </a:ext>
            </a:extLst>
          </p:cNvPr>
          <p:cNvSpPr/>
          <p:nvPr/>
        </p:nvSpPr>
        <p:spPr>
          <a:xfrm>
            <a:off x="5201918" y="3809201"/>
            <a:ext cx="1726608" cy="3322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8451" extrusionOk="0">
                <a:moveTo>
                  <a:pt x="0" y="0"/>
                </a:moveTo>
                <a:cubicBezTo>
                  <a:pt x="5529" y="16009"/>
                  <a:pt x="12729" y="21600"/>
                  <a:pt x="21600" y="16773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2" name="Connection Line">
            <a:extLst>
              <a:ext uri="{FF2B5EF4-FFF2-40B4-BE49-F238E27FC236}">
                <a16:creationId xmlns:a16="http://schemas.microsoft.com/office/drawing/2014/main" id="{C63BBB93-8384-9442-9E0F-EBE2DADFB20C}"/>
              </a:ext>
            </a:extLst>
          </p:cNvPr>
          <p:cNvSpPr/>
          <p:nvPr/>
        </p:nvSpPr>
        <p:spPr>
          <a:xfrm>
            <a:off x="7416675" y="2310780"/>
            <a:ext cx="297770" cy="13488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574" h="21600" extrusionOk="0">
                <a:moveTo>
                  <a:pt x="0" y="0"/>
                </a:moveTo>
                <a:cubicBezTo>
                  <a:pt x="16880" y="6777"/>
                  <a:pt x="21600" y="13977"/>
                  <a:pt x="14160" y="2160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7" name="download/upload…">
            <a:extLst>
              <a:ext uri="{FF2B5EF4-FFF2-40B4-BE49-F238E27FC236}">
                <a16:creationId xmlns:a16="http://schemas.microsoft.com/office/drawing/2014/main" id="{D3AE7F55-1618-3E41-89AA-2991B53664D9}"/>
              </a:ext>
            </a:extLst>
          </p:cNvPr>
          <p:cNvSpPr txBox="1"/>
          <p:nvPr/>
        </p:nvSpPr>
        <p:spPr>
          <a:xfrm>
            <a:off x="131429" y="914105"/>
            <a:ext cx="1254295" cy="225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1000">
                <a:solidFill>
                  <a:srgbClr val="FF930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lang="en-US" sz="800" dirty="0">
                <a:solidFill>
                  <a:schemeClr val="accent3">
                    <a:lumMod val="75000"/>
                  </a:schemeClr>
                </a:solidFill>
              </a:rPr>
              <a:t>Public Read Access</a:t>
            </a:r>
            <a:endParaRPr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98" name="download/upload…">
            <a:extLst>
              <a:ext uri="{FF2B5EF4-FFF2-40B4-BE49-F238E27FC236}">
                <a16:creationId xmlns:a16="http://schemas.microsoft.com/office/drawing/2014/main" id="{201441AF-4CB3-D94D-89DC-FAE6A2376427}"/>
              </a:ext>
            </a:extLst>
          </p:cNvPr>
          <p:cNvSpPr txBox="1"/>
          <p:nvPr/>
        </p:nvSpPr>
        <p:spPr>
          <a:xfrm>
            <a:off x="149404" y="2611884"/>
            <a:ext cx="1503826" cy="256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1000">
                <a:solidFill>
                  <a:srgbClr val="FF930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Limited Read Access</a:t>
            </a:r>
            <a:endParaRPr sz="10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843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err="1">
                <a:latin typeface="Gill Sans" charset="0"/>
                <a:ea typeface="Gill Sans" charset="0"/>
                <a:cs typeface="Gill Sans" charset="0"/>
              </a:rPr>
              <a:t>Zowe’s</a:t>
            </a: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 Build and Pipeline Strategy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71230" y="838200"/>
            <a:ext cx="8801540" cy="4216400"/>
          </a:xfrm>
        </p:spPr>
        <p:txBody>
          <a:bodyPr>
            <a:normAutofit fontScale="92500" lnSpcReduction="20000"/>
          </a:bodyPr>
          <a:lstStyle/>
          <a:p>
            <a:r>
              <a:rPr lang="en-US" sz="1600" dirty="0">
                <a:latin typeface="+mn-lt"/>
              </a:rPr>
              <a:t>Pipeline is an overloaded term – both covering the lifecycle of a product from source to delivery, and specific meaning within Jenkins as a build definition format.</a:t>
            </a:r>
          </a:p>
          <a:p>
            <a:pPr lvl="1"/>
            <a:r>
              <a:rPr lang="en-US" sz="1600" dirty="0">
                <a:latin typeface="+mn-lt"/>
              </a:rPr>
              <a:t>Continuous integration and deployment. Every build should run unit and integration tests which results in an artifact available for consumption through Artifactory.</a:t>
            </a:r>
          </a:p>
          <a:p>
            <a:pPr lvl="2"/>
            <a:r>
              <a:rPr lang="en-US" sz="1200" dirty="0">
                <a:latin typeface="+mn-lt"/>
              </a:rPr>
              <a:t>This applies to component builds as well as convenience deliverables.</a:t>
            </a:r>
          </a:p>
          <a:p>
            <a:pPr lvl="2"/>
            <a:r>
              <a:rPr lang="en-US" sz="1200" dirty="0">
                <a:latin typeface="+mn-lt"/>
              </a:rPr>
              <a:t>Dependencies between components and builds are managed through artifact coordinates.</a:t>
            </a:r>
          </a:p>
          <a:p>
            <a:pPr lvl="1"/>
            <a:r>
              <a:rPr lang="en-US" sz="1600" dirty="0">
                <a:latin typeface="+mn-lt"/>
              </a:rPr>
              <a:t>Nightly builds for disruptive, compute-intensive activities</a:t>
            </a:r>
          </a:p>
          <a:p>
            <a:pPr lvl="2"/>
            <a:r>
              <a:rPr lang="en-US" sz="1200" dirty="0">
                <a:latin typeface="+mn-lt"/>
              </a:rPr>
              <a:t>Smoke Tests run nightly against the latest convenience PAX.</a:t>
            </a:r>
          </a:p>
          <a:p>
            <a:pPr lvl="2"/>
            <a:r>
              <a:rPr lang="en-US" sz="1200" dirty="0">
                <a:latin typeface="+mn-lt"/>
              </a:rPr>
              <a:t>Project-wide scans will run nightly </a:t>
            </a:r>
          </a:p>
          <a:p>
            <a:pPr lvl="2"/>
            <a:r>
              <a:rPr lang="en-US" sz="1200" dirty="0">
                <a:latin typeface="+mn-lt"/>
              </a:rPr>
              <a:t>System tests are limited in the current infrastructure – they are run primarily in-house.</a:t>
            </a:r>
          </a:p>
          <a:p>
            <a:pPr lvl="1"/>
            <a:r>
              <a:rPr lang="en-US" sz="1600" dirty="0">
                <a:latin typeface="+mn-lt"/>
              </a:rPr>
              <a:t>Weekly or Manual builds for corner-case activities</a:t>
            </a:r>
          </a:p>
          <a:p>
            <a:pPr lvl="2"/>
            <a:r>
              <a:rPr lang="en-US" sz="1200" dirty="0">
                <a:latin typeface="+mn-lt"/>
              </a:rPr>
              <a:t>For example, running Smoke Tests or Project Scans against  specific branches not covered in Nightly builds.</a:t>
            </a:r>
          </a:p>
          <a:p>
            <a:r>
              <a:rPr lang="en-US" sz="1600" dirty="0">
                <a:latin typeface="+mn-lt"/>
              </a:rPr>
              <a:t>Goal: Normalize our build technology and processes across the different components of the </a:t>
            </a:r>
            <a:r>
              <a:rPr lang="en-US" sz="1600" dirty="0" err="1">
                <a:latin typeface="+mn-lt"/>
              </a:rPr>
              <a:t>Zowe</a:t>
            </a:r>
            <a:r>
              <a:rPr lang="en-US" sz="1600" dirty="0">
                <a:latin typeface="+mn-lt"/>
              </a:rPr>
              <a:t> framework.</a:t>
            </a:r>
          </a:p>
          <a:p>
            <a:pPr lvl="1"/>
            <a:r>
              <a:rPr lang="en-US" sz="1400" dirty="0">
                <a:latin typeface="+mn-lt"/>
              </a:rPr>
              <a:t>Leverage Jenkins pipelines (</a:t>
            </a:r>
            <a:r>
              <a:rPr lang="en-US" sz="1400" dirty="0" err="1">
                <a:latin typeface="+mn-lt"/>
              </a:rPr>
              <a:t>Jenkinsfile</a:t>
            </a:r>
            <a:r>
              <a:rPr lang="en-US" sz="1400" dirty="0">
                <a:latin typeface="+mn-lt"/>
              </a:rPr>
              <a:t>). </a:t>
            </a:r>
          </a:p>
          <a:p>
            <a:pPr lvl="1"/>
            <a:r>
              <a:rPr lang="en-US" sz="1400" dirty="0">
                <a:latin typeface="+mn-lt"/>
              </a:rPr>
              <a:t>Follow best practices outlined above.</a:t>
            </a:r>
          </a:p>
          <a:p>
            <a:r>
              <a:rPr lang="en-US" sz="1600" dirty="0">
                <a:latin typeface="+mn-lt"/>
              </a:rPr>
              <a:t>From source to convenience binary on </a:t>
            </a:r>
            <a:r>
              <a:rPr lang="en-US" sz="1600" dirty="0" err="1">
                <a:latin typeface="+mn-lt"/>
              </a:rPr>
              <a:t>zowe.org</a:t>
            </a:r>
            <a:r>
              <a:rPr lang="en-US" sz="1600" dirty="0">
                <a:latin typeface="+mn-lt"/>
              </a:rPr>
              <a:t>, we should have virtually no manual activity besides selecting builds for promotion. </a:t>
            </a:r>
          </a:p>
          <a:p>
            <a:pPr lvl="1"/>
            <a:r>
              <a:rPr lang="en-US" sz="1400" dirty="0">
                <a:latin typeface="+mn-lt"/>
              </a:rPr>
              <a:t>We are close to this goal. Our current manual activities involve promotion and final release activities such as GPG signing the binaries.</a:t>
            </a:r>
          </a:p>
          <a:p>
            <a:pPr lvl="2"/>
            <a:endParaRPr lang="en-US" dirty="0"/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id="{ADB98850-89D9-1240-BCFF-8430127EC8A2}"/>
              </a:ext>
            </a:extLst>
          </p:cNvPr>
          <p:cNvSpPr/>
          <p:nvPr/>
        </p:nvSpPr>
        <p:spPr>
          <a:xfrm>
            <a:off x="3823690" y="3522134"/>
            <a:ext cx="341911" cy="330199"/>
          </a:xfrm>
          <a:prstGeom prst="smileyFac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38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Limitations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333993" y="855134"/>
            <a:ext cx="8539074" cy="4128924"/>
          </a:xfrm>
        </p:spPr>
        <p:txBody>
          <a:bodyPr/>
          <a:lstStyle/>
          <a:p>
            <a:r>
              <a:rPr lang="en-US" sz="1800" dirty="0">
                <a:latin typeface="+mn-lt"/>
              </a:rPr>
              <a:t>Our </a:t>
            </a:r>
            <a:r>
              <a:rPr lang="en-US" sz="1800" dirty="0" err="1">
                <a:latin typeface="+mn-lt"/>
              </a:rPr>
              <a:t>Softlayer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zD&amp;T</a:t>
            </a:r>
            <a:r>
              <a:rPr lang="en-US" sz="1800" dirty="0">
                <a:latin typeface="+mn-lt"/>
              </a:rPr>
              <a:t> instance has limited performance capabilities, and is an emulated z/OS environment.</a:t>
            </a:r>
          </a:p>
          <a:p>
            <a:pPr lvl="1"/>
            <a:r>
              <a:rPr lang="en-US" sz="1400" dirty="0">
                <a:latin typeface="+mn-lt"/>
              </a:rPr>
              <a:t>Additionally, there is only one instance.</a:t>
            </a:r>
          </a:p>
          <a:p>
            <a:r>
              <a:rPr lang="en-US" sz="1800" dirty="0">
                <a:latin typeface="+mn-lt"/>
              </a:rPr>
              <a:t>We are unable to run system tests with full confidence and frequency.</a:t>
            </a:r>
          </a:p>
          <a:p>
            <a:r>
              <a:rPr lang="en-US" sz="1800" dirty="0">
                <a:latin typeface="+mn-lt"/>
              </a:rPr>
              <a:t>We are unable to test (using community infrastructure) against other standard security subsystems in the Mainframe world – TSS/ACF2.</a:t>
            </a:r>
          </a:p>
          <a:p>
            <a:r>
              <a:rPr lang="en-US" sz="1800" dirty="0">
                <a:latin typeface="+mn-lt"/>
              </a:rPr>
              <a:t>Limited systems configurations – single LPAR, not </a:t>
            </a:r>
            <a:r>
              <a:rPr lang="en-US" sz="1800" dirty="0" err="1">
                <a:latin typeface="+mn-lt"/>
              </a:rPr>
              <a:t>sysplex</a:t>
            </a:r>
            <a:r>
              <a:rPr lang="en-US" sz="1800" dirty="0">
                <a:latin typeface="+mn-lt"/>
              </a:rPr>
              <a:t>-aware.</a:t>
            </a:r>
          </a:p>
          <a:p>
            <a:r>
              <a:rPr lang="en-US" sz="1800" dirty="0">
                <a:latin typeface="+mn-lt"/>
              </a:rPr>
              <a:t>We have some onboarding issues for developers/extenders looking to access our binaries, as Giza Artifactory is not public.</a:t>
            </a:r>
          </a:p>
          <a:p>
            <a:pPr lvl="1"/>
            <a:r>
              <a:rPr lang="en-US" sz="1600" dirty="0">
                <a:latin typeface="+mn-lt"/>
              </a:rPr>
              <a:t>Workarounds exist, but are not ideal</a:t>
            </a:r>
          </a:p>
          <a:p>
            <a:endParaRPr lang="en-US" sz="1800" dirty="0">
              <a:latin typeface="+mn-l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756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IBM Plex Sans" panose="020B0503050203000203" pitchFamily="34" charset="77"/>
              </a:rPr>
              <a:t>Solution?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56CF55-E7EC-BB41-9545-DF8A86A18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867" y="3146863"/>
            <a:ext cx="3351400" cy="1622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C6647F-E249-094D-BAFE-23FB1743C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567" y="1333500"/>
            <a:ext cx="3315758" cy="1238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8139EB-55C8-C74D-AF03-4980EA40A1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8277" y="2518213"/>
            <a:ext cx="1605224" cy="7268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6DD956-57BD-9043-82DC-E6C6E3C018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0889" y="1333500"/>
            <a:ext cx="32512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621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16" y="167976"/>
            <a:ext cx="7893793" cy="447164"/>
          </a:xfrm>
        </p:spPr>
        <p:txBody>
          <a:bodyPr>
            <a:noAutofit/>
          </a:bodyPr>
          <a:lstStyle/>
          <a:p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Open Infrastructure	</a:t>
            </a:r>
          </a:p>
        </p:txBody>
      </p:sp>
      <p:sp>
        <p:nvSpPr>
          <p:cNvPr id="69" name="Rounded Rectangle 15">
            <a:extLst>
              <a:ext uri="{FF2B5EF4-FFF2-40B4-BE49-F238E27FC236}">
                <a16:creationId xmlns:a16="http://schemas.microsoft.com/office/drawing/2014/main" id="{5DD95E8C-7DC3-B544-A37A-2A5A8EA3D40B}"/>
              </a:ext>
            </a:extLst>
          </p:cNvPr>
          <p:cNvSpPr/>
          <p:nvPr/>
        </p:nvSpPr>
        <p:spPr>
          <a:xfrm>
            <a:off x="2650138" y="778933"/>
            <a:ext cx="6245286" cy="1975129"/>
          </a:xfrm>
          <a:prstGeom prst="roundRect">
            <a:avLst>
              <a:gd name="adj" fmla="val 5018"/>
            </a:avLst>
          </a:prstGeom>
          <a:ln w="12700">
            <a:solidFill>
              <a:srgbClr val="004D80"/>
            </a:solidFill>
            <a:miter/>
          </a:ln>
        </p:spPr>
        <p:txBody>
          <a:bodyPr lIns="50800" tIns="50800" rIns="50800" bIns="50800" anchor="ctr"/>
          <a:lstStyle/>
          <a:p>
            <a:pPr algn="ctr" defTabSz="1300480">
              <a:spcBef>
                <a:spcPts val="0"/>
              </a:spcBef>
              <a:defRPr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grpSp>
        <p:nvGrpSpPr>
          <p:cNvPr id="70" name="Group">
            <a:extLst>
              <a:ext uri="{FF2B5EF4-FFF2-40B4-BE49-F238E27FC236}">
                <a16:creationId xmlns:a16="http://schemas.microsoft.com/office/drawing/2014/main" id="{60FA677B-4332-D444-802D-4DA04CB92A1D}"/>
              </a:ext>
            </a:extLst>
          </p:cNvPr>
          <p:cNvGrpSpPr/>
          <p:nvPr/>
        </p:nvGrpSpPr>
        <p:grpSpPr>
          <a:xfrm>
            <a:off x="277705" y="967424"/>
            <a:ext cx="1274086" cy="627066"/>
            <a:chOff x="0" y="-179007"/>
            <a:chExt cx="1786415" cy="1076225"/>
          </a:xfrm>
        </p:grpSpPr>
        <p:sp>
          <p:nvSpPr>
            <p:cNvPr id="71" name="Rounded Rectangle">
              <a:extLst>
                <a:ext uri="{FF2B5EF4-FFF2-40B4-BE49-F238E27FC236}">
                  <a16:creationId xmlns:a16="http://schemas.microsoft.com/office/drawing/2014/main" id="{2C91CD8E-EEF9-A74C-8A14-007D6246EB73}"/>
                </a:ext>
              </a:extLst>
            </p:cNvPr>
            <p:cNvSpPr/>
            <p:nvPr/>
          </p:nvSpPr>
          <p:spPr>
            <a:xfrm>
              <a:off x="0" y="-179007"/>
              <a:ext cx="1786415" cy="1076225"/>
            </a:xfrm>
            <a:prstGeom prst="roundRect">
              <a:avLst>
                <a:gd name="adj" fmla="val 4054"/>
              </a:avLst>
            </a:prstGeom>
            <a:noFill/>
            <a:ln w="12700" cap="flat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 defTabSz="1300480">
                <a:spcBef>
                  <a:spcPts val="0"/>
                </a:spcBef>
                <a:def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2" name="github.com">
              <a:extLst>
                <a:ext uri="{FF2B5EF4-FFF2-40B4-BE49-F238E27FC236}">
                  <a16:creationId xmlns:a16="http://schemas.microsoft.com/office/drawing/2014/main" id="{C021F4B5-7145-AF49-8725-A943B1333DDB}"/>
                </a:ext>
              </a:extLst>
            </p:cNvPr>
            <p:cNvSpPr txBox="1"/>
            <p:nvPr/>
          </p:nvSpPr>
          <p:spPr>
            <a:xfrm>
              <a:off x="135653" y="44503"/>
              <a:ext cx="1081195" cy="3312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800" dirty="0" err="1"/>
                <a:t>github.com</a:t>
              </a:r>
              <a:endParaRPr sz="800" dirty="0"/>
            </a:p>
          </p:txBody>
        </p:sp>
        <p:sp>
          <p:nvSpPr>
            <p:cNvPr id="73" name="TextBox 27">
              <a:extLst>
                <a:ext uri="{FF2B5EF4-FFF2-40B4-BE49-F238E27FC236}">
                  <a16:creationId xmlns:a16="http://schemas.microsoft.com/office/drawing/2014/main" id="{C172300F-9BCF-9A45-9E41-A59CA557EC01}"/>
                </a:ext>
              </a:extLst>
            </p:cNvPr>
            <p:cNvSpPr txBox="1"/>
            <p:nvPr/>
          </p:nvSpPr>
          <p:spPr>
            <a:xfrm>
              <a:off x="124197" y="373601"/>
              <a:ext cx="935005" cy="3650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800" dirty="0" err="1"/>
                <a:t>Zowe</a:t>
              </a:r>
              <a:r>
                <a:rPr sz="800" dirty="0"/>
                <a:t> repos</a:t>
              </a:r>
            </a:p>
          </p:txBody>
        </p:sp>
        <p:pic>
          <p:nvPicPr>
            <p:cNvPr id="74" name="Picture 25" descr="Picture 25">
              <a:extLst>
                <a:ext uri="{FF2B5EF4-FFF2-40B4-BE49-F238E27FC236}">
                  <a16:creationId xmlns:a16="http://schemas.microsoft.com/office/drawing/2014/main" id="{9E7F3190-BE3E-D448-A121-5AFB0C14A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6864" y="300662"/>
              <a:ext cx="295892" cy="2958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75" name="Group">
            <a:extLst>
              <a:ext uri="{FF2B5EF4-FFF2-40B4-BE49-F238E27FC236}">
                <a16:creationId xmlns:a16="http://schemas.microsoft.com/office/drawing/2014/main" id="{CCFA8E9D-2D3D-1F46-B2F4-F0EB9B341B02}"/>
              </a:ext>
            </a:extLst>
          </p:cNvPr>
          <p:cNvGrpSpPr/>
          <p:nvPr/>
        </p:nvGrpSpPr>
        <p:grpSpPr>
          <a:xfrm>
            <a:off x="3105995" y="944172"/>
            <a:ext cx="2005298" cy="1177171"/>
            <a:chOff x="0" y="0"/>
            <a:chExt cx="2811660" cy="2020362"/>
          </a:xfrm>
        </p:grpSpPr>
        <p:pic>
          <p:nvPicPr>
            <p:cNvPr id="76" name="Rectangle" descr="Rectangle">
              <a:extLst>
                <a:ext uri="{FF2B5EF4-FFF2-40B4-BE49-F238E27FC236}">
                  <a16:creationId xmlns:a16="http://schemas.microsoft.com/office/drawing/2014/main" id="{44F33F68-D9C9-CB48-8233-8F6D5204C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722" b="722"/>
            <a:stretch>
              <a:fillRect/>
            </a:stretch>
          </p:blipFill>
          <p:spPr>
            <a:xfrm>
              <a:off x="0" y="0"/>
              <a:ext cx="2811660" cy="19424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7" name="wash.zowe.org">
              <a:extLst>
                <a:ext uri="{FF2B5EF4-FFF2-40B4-BE49-F238E27FC236}">
                  <a16:creationId xmlns:a16="http://schemas.microsoft.com/office/drawing/2014/main" id="{9BB3319B-4AED-6F47-8049-1E442EE1FFF3}"/>
                </a:ext>
              </a:extLst>
            </p:cNvPr>
            <p:cNvSpPr txBox="1"/>
            <p:nvPr/>
          </p:nvSpPr>
          <p:spPr>
            <a:xfrm>
              <a:off x="21359" y="96922"/>
              <a:ext cx="2398709" cy="327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algn="ctr"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sz="1000" dirty="0"/>
                <a:t>Jenkins Master</a:t>
              </a:r>
            </a:p>
          </p:txBody>
        </p:sp>
        <p:pic>
          <p:nvPicPr>
            <p:cNvPr id="78" name="Picture 5" descr="Picture 5">
              <a:extLst>
                <a:ext uri="{FF2B5EF4-FFF2-40B4-BE49-F238E27FC236}">
                  <a16:creationId xmlns:a16="http://schemas.microsoft.com/office/drawing/2014/main" id="{C82B3344-F85D-0C46-A83F-DE8CC6292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6445" y="854252"/>
              <a:ext cx="388157" cy="5371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9" name="Picture 6" descr="Picture 6">
              <a:extLst>
                <a:ext uri="{FF2B5EF4-FFF2-40B4-BE49-F238E27FC236}">
                  <a16:creationId xmlns:a16="http://schemas.microsoft.com/office/drawing/2014/main" id="{942A3C44-E3B7-864C-B39C-1FB44BB88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979084" y="540656"/>
              <a:ext cx="1681253" cy="10495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0" name="Picture 9" descr="Picture 9">
              <a:extLst>
                <a:ext uri="{FF2B5EF4-FFF2-40B4-BE49-F238E27FC236}">
                  <a16:creationId xmlns:a16="http://schemas.microsoft.com/office/drawing/2014/main" id="{B9E8AFC4-EF65-D449-A35F-0DB3A7DF2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2286320" y="80669"/>
              <a:ext cx="359700" cy="359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1" name="* Jenkins v2.107.3 on Ubuntu 16.04">
              <a:extLst>
                <a:ext uri="{FF2B5EF4-FFF2-40B4-BE49-F238E27FC236}">
                  <a16:creationId xmlns:a16="http://schemas.microsoft.com/office/drawing/2014/main" id="{35B977E1-E764-9F41-ADD5-A8371B582A53}"/>
                </a:ext>
              </a:extLst>
            </p:cNvPr>
            <p:cNvSpPr txBox="1"/>
            <p:nvPr/>
          </p:nvSpPr>
          <p:spPr>
            <a:xfrm>
              <a:off x="101672" y="1763225"/>
              <a:ext cx="2514539" cy="2571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spcBef>
                  <a:spcPts val="0"/>
                </a:spcBef>
                <a:defRPr sz="10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dirty="0"/>
                <a:t>* Jenkins</a:t>
              </a:r>
              <a:r>
                <a:rPr lang="en-US" dirty="0"/>
                <a:t> (version managed)</a:t>
              </a:r>
            </a:p>
            <a:p>
              <a:endParaRPr dirty="0"/>
            </a:p>
          </p:txBody>
        </p:sp>
      </p:grpSp>
      <p:grpSp>
        <p:nvGrpSpPr>
          <p:cNvPr id="87" name="Group">
            <a:extLst>
              <a:ext uri="{FF2B5EF4-FFF2-40B4-BE49-F238E27FC236}">
                <a16:creationId xmlns:a16="http://schemas.microsoft.com/office/drawing/2014/main" id="{2E4B5D23-62D9-F04C-9CCB-7011B3CD1BFC}"/>
              </a:ext>
            </a:extLst>
          </p:cNvPr>
          <p:cNvGrpSpPr/>
          <p:nvPr/>
        </p:nvGrpSpPr>
        <p:grpSpPr>
          <a:xfrm>
            <a:off x="192413" y="1849105"/>
            <a:ext cx="2219208" cy="700970"/>
            <a:chOff x="41084" y="-400111"/>
            <a:chExt cx="3111586" cy="1203065"/>
          </a:xfrm>
        </p:grpSpPr>
        <p:sp>
          <p:nvSpPr>
            <p:cNvPr id="88" name="Rounded Rectangle">
              <a:extLst>
                <a:ext uri="{FF2B5EF4-FFF2-40B4-BE49-F238E27FC236}">
                  <a16:creationId xmlns:a16="http://schemas.microsoft.com/office/drawing/2014/main" id="{2FB4153D-8C27-4F4A-BC46-3CD3D98A51F7}"/>
                </a:ext>
              </a:extLst>
            </p:cNvPr>
            <p:cNvSpPr/>
            <p:nvPr/>
          </p:nvSpPr>
          <p:spPr>
            <a:xfrm>
              <a:off x="41084" y="-400111"/>
              <a:ext cx="3111586" cy="1203065"/>
            </a:xfrm>
            <a:prstGeom prst="roundRect">
              <a:avLst>
                <a:gd name="adj" fmla="val 6349"/>
              </a:avLst>
            </a:prstGeom>
            <a:noFill/>
            <a:ln w="12700" cap="flat">
              <a:solidFill>
                <a:srgbClr val="4472C4"/>
              </a:solidFill>
              <a:prstDash val="solid"/>
              <a:miter lim="800000"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algn="ctr" defTabSz="1300480">
                <a:spcBef>
                  <a:spcPts val="0"/>
                </a:spcBef>
                <a:def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9" name="jfrog.io…">
              <a:extLst>
                <a:ext uri="{FF2B5EF4-FFF2-40B4-BE49-F238E27FC236}">
                  <a16:creationId xmlns:a16="http://schemas.microsoft.com/office/drawing/2014/main" id="{DE1764CE-F540-A440-B29B-68C1E744DBD0}"/>
                </a:ext>
              </a:extLst>
            </p:cNvPr>
            <p:cNvSpPr txBox="1"/>
            <p:nvPr/>
          </p:nvSpPr>
          <p:spPr>
            <a:xfrm>
              <a:off x="201651" y="-263556"/>
              <a:ext cx="1607600" cy="4278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/>
            <a:p>
              <a:pPr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lang="en-US" sz="1000" dirty="0" err="1"/>
                <a:t>Zowe</a:t>
              </a:r>
              <a:r>
                <a:rPr lang="en-US" sz="1000" dirty="0"/>
                <a:t> Artifactory</a:t>
              </a:r>
              <a:endParaRPr sz="1000" dirty="0"/>
            </a:p>
          </p:txBody>
        </p:sp>
        <p:pic>
          <p:nvPicPr>
            <p:cNvPr id="90" name="Picture 2" descr="Picture 2">
              <a:extLst>
                <a:ext uri="{FF2B5EF4-FFF2-40B4-BE49-F238E27FC236}">
                  <a16:creationId xmlns:a16="http://schemas.microsoft.com/office/drawing/2014/main" id="{6657AEB6-76E1-7047-A611-8205190CF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966266" y="-121257"/>
              <a:ext cx="1049377" cy="6514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7" name="Connection Line">
            <a:extLst>
              <a:ext uri="{FF2B5EF4-FFF2-40B4-BE49-F238E27FC236}">
                <a16:creationId xmlns:a16="http://schemas.microsoft.com/office/drawing/2014/main" id="{DCFA2D93-0D8C-DE44-BBC0-122B0CFE46B6}"/>
              </a:ext>
            </a:extLst>
          </p:cNvPr>
          <p:cNvSpPr/>
          <p:nvPr/>
        </p:nvSpPr>
        <p:spPr>
          <a:xfrm>
            <a:off x="1551792" y="1088972"/>
            <a:ext cx="2252500" cy="297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41" extrusionOk="0">
                <a:moveTo>
                  <a:pt x="0" y="4841"/>
                </a:moveTo>
                <a:cubicBezTo>
                  <a:pt x="7338" y="-4459"/>
                  <a:pt x="14538" y="-359"/>
                  <a:pt x="21600" y="17141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98" name="Group">
            <a:extLst>
              <a:ext uri="{FF2B5EF4-FFF2-40B4-BE49-F238E27FC236}">
                <a16:creationId xmlns:a16="http://schemas.microsoft.com/office/drawing/2014/main" id="{01CDFB66-AEDC-A640-BA6F-BEC88E9D6578}"/>
              </a:ext>
            </a:extLst>
          </p:cNvPr>
          <p:cNvGrpSpPr/>
          <p:nvPr/>
        </p:nvGrpSpPr>
        <p:grpSpPr>
          <a:xfrm>
            <a:off x="914748" y="3620387"/>
            <a:ext cx="1847664" cy="1131938"/>
            <a:chOff x="511226" y="0"/>
            <a:chExt cx="2590639" cy="1942729"/>
          </a:xfrm>
        </p:grpSpPr>
        <p:pic>
          <p:nvPicPr>
            <p:cNvPr id="99" name="Rectangle" descr="Rectangle">
              <a:extLst>
                <a:ext uri="{FF2B5EF4-FFF2-40B4-BE49-F238E27FC236}">
                  <a16:creationId xmlns:a16="http://schemas.microsoft.com/office/drawing/2014/main" id="{A1E2B0B4-4501-BF45-8886-258448727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511226" y="0"/>
              <a:ext cx="2590639" cy="19427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1" name="Picture 21" descr="Picture 21">
              <a:extLst>
                <a:ext uri="{FF2B5EF4-FFF2-40B4-BE49-F238E27FC236}">
                  <a16:creationId xmlns:a16="http://schemas.microsoft.com/office/drawing/2014/main" id="{69F2D6A9-1BB8-A648-82E3-274D27929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>
            <a:xfrm>
              <a:off x="853022" y="348319"/>
              <a:ext cx="1906703" cy="12462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4" name="Connection Line">
            <a:extLst>
              <a:ext uri="{FF2B5EF4-FFF2-40B4-BE49-F238E27FC236}">
                <a16:creationId xmlns:a16="http://schemas.microsoft.com/office/drawing/2014/main" id="{CA76B613-45BC-B04B-8A16-5AA2424BAE03}"/>
              </a:ext>
            </a:extLst>
          </p:cNvPr>
          <p:cNvSpPr/>
          <p:nvPr/>
        </p:nvSpPr>
        <p:spPr>
          <a:xfrm>
            <a:off x="5003319" y="1419805"/>
            <a:ext cx="2174200" cy="5383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233" extrusionOk="0">
                <a:moveTo>
                  <a:pt x="0" y="15"/>
                </a:moveTo>
                <a:cubicBezTo>
                  <a:pt x="7681" y="-367"/>
                  <a:pt x="14881" y="6706"/>
                  <a:pt x="21600" y="21233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06" name="Connection Line">
            <a:extLst>
              <a:ext uri="{FF2B5EF4-FFF2-40B4-BE49-F238E27FC236}">
                <a16:creationId xmlns:a16="http://schemas.microsoft.com/office/drawing/2014/main" id="{106F5F47-801F-4043-8FD5-FAC091A64FCC}"/>
              </a:ext>
            </a:extLst>
          </p:cNvPr>
          <p:cNvSpPr/>
          <p:nvPr/>
        </p:nvSpPr>
        <p:spPr>
          <a:xfrm>
            <a:off x="2411621" y="2268475"/>
            <a:ext cx="4765898" cy="3163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093" extrusionOk="0">
                <a:moveTo>
                  <a:pt x="0" y="12057"/>
                </a:moveTo>
                <a:cubicBezTo>
                  <a:pt x="7791" y="21600"/>
                  <a:pt x="14991" y="17581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07" name="Connection Line">
            <a:extLst>
              <a:ext uri="{FF2B5EF4-FFF2-40B4-BE49-F238E27FC236}">
                <a16:creationId xmlns:a16="http://schemas.microsoft.com/office/drawing/2014/main" id="{3284883F-9F6A-F045-836C-4AD6DD9FAADA}"/>
              </a:ext>
            </a:extLst>
          </p:cNvPr>
          <p:cNvSpPr/>
          <p:nvPr/>
        </p:nvSpPr>
        <p:spPr>
          <a:xfrm>
            <a:off x="2575399" y="2136105"/>
            <a:ext cx="4602120" cy="1492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3833" y="6875"/>
                  <a:pt x="6633" y="14075"/>
                  <a:pt x="0" y="2160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109" name="Group">
            <a:extLst>
              <a:ext uri="{FF2B5EF4-FFF2-40B4-BE49-F238E27FC236}">
                <a16:creationId xmlns:a16="http://schemas.microsoft.com/office/drawing/2014/main" id="{593DB122-C3E4-A446-A0B3-FD27E07682AB}"/>
              </a:ext>
            </a:extLst>
          </p:cNvPr>
          <p:cNvGrpSpPr/>
          <p:nvPr/>
        </p:nvGrpSpPr>
        <p:grpSpPr>
          <a:xfrm>
            <a:off x="6295096" y="1409365"/>
            <a:ext cx="2129977" cy="1267086"/>
            <a:chOff x="0" y="0"/>
            <a:chExt cx="2986474" cy="2174683"/>
          </a:xfrm>
        </p:grpSpPr>
        <p:pic>
          <p:nvPicPr>
            <p:cNvPr id="110" name="Rectangle" descr="Rectangle">
              <a:extLst>
                <a:ext uri="{FF2B5EF4-FFF2-40B4-BE49-F238E27FC236}">
                  <a16:creationId xmlns:a16="http://schemas.microsoft.com/office/drawing/2014/main" id="{75FE08EC-378C-EB49-9E2E-411F966DDD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0" y="0"/>
              <a:ext cx="2986474" cy="21746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1" name="jayne.zowe.org">
              <a:extLst>
                <a:ext uri="{FF2B5EF4-FFF2-40B4-BE49-F238E27FC236}">
                  <a16:creationId xmlns:a16="http://schemas.microsoft.com/office/drawing/2014/main" id="{0D0D5B39-27D0-6A48-A258-0A90B99E6975}"/>
                </a:ext>
              </a:extLst>
            </p:cNvPr>
            <p:cNvSpPr txBox="1"/>
            <p:nvPr/>
          </p:nvSpPr>
          <p:spPr>
            <a:xfrm>
              <a:off x="279569" y="114964"/>
              <a:ext cx="2426127" cy="380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spAutoFit/>
            </a:bodyPr>
            <a:lstStyle>
              <a:lvl1pPr algn="ctr"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lang="en-US" sz="800" dirty="0"/>
                <a:t>Build Agents – Docker Enabled</a:t>
              </a:r>
              <a:endParaRPr sz="800" dirty="0"/>
            </a:p>
          </p:txBody>
        </p:sp>
        <p:pic>
          <p:nvPicPr>
            <p:cNvPr id="112" name="Picture 8" descr="Picture 8">
              <a:extLst>
                <a:ext uri="{FF2B5EF4-FFF2-40B4-BE49-F238E27FC236}">
                  <a16:creationId xmlns:a16="http://schemas.microsoft.com/office/drawing/2014/main" id="{F88798A2-01A2-D844-8CC6-7D751A0EE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l="12698" t="7146" r="11478" b="12046"/>
            <a:stretch>
              <a:fillRect/>
            </a:stretch>
          </p:blipFill>
          <p:spPr>
            <a:xfrm>
              <a:off x="161800" y="751720"/>
              <a:ext cx="643190" cy="6854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3" name="Picture 11" descr="Picture 11">
              <a:extLst>
                <a:ext uri="{FF2B5EF4-FFF2-40B4-BE49-F238E27FC236}">
                  <a16:creationId xmlns:a16="http://schemas.microsoft.com/office/drawing/2014/main" id="{35E2FCD8-E42C-2B41-B0CF-D967D8F87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223405" y="577077"/>
              <a:ext cx="1657744" cy="11457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9" name="Rounded Rectangle 15">
            <a:extLst>
              <a:ext uri="{FF2B5EF4-FFF2-40B4-BE49-F238E27FC236}">
                <a16:creationId xmlns:a16="http://schemas.microsoft.com/office/drawing/2014/main" id="{9DBAF763-3DDA-2043-9CF9-5A2B9A62C737}"/>
              </a:ext>
            </a:extLst>
          </p:cNvPr>
          <p:cNvSpPr/>
          <p:nvPr/>
        </p:nvSpPr>
        <p:spPr>
          <a:xfrm>
            <a:off x="401234" y="3003520"/>
            <a:ext cx="3210952" cy="1978008"/>
          </a:xfrm>
          <a:prstGeom prst="roundRect">
            <a:avLst>
              <a:gd name="adj" fmla="val 5018"/>
            </a:avLst>
          </a:prstGeom>
          <a:ln w="12700">
            <a:solidFill>
              <a:srgbClr val="004D80"/>
            </a:solidFill>
            <a:miter/>
          </a:ln>
        </p:spPr>
        <p:txBody>
          <a:bodyPr lIns="50800" tIns="50800" rIns="50800" bIns="50800" anchor="ctr"/>
          <a:lstStyle/>
          <a:p>
            <a:pPr algn="ctr" defTabSz="1300480">
              <a:spcBef>
                <a:spcPts val="0"/>
              </a:spcBef>
              <a:defRPr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grpSp>
        <p:nvGrpSpPr>
          <p:cNvPr id="120" name="Group">
            <a:extLst>
              <a:ext uri="{FF2B5EF4-FFF2-40B4-BE49-F238E27FC236}">
                <a16:creationId xmlns:a16="http://schemas.microsoft.com/office/drawing/2014/main" id="{A9ABB857-8653-8446-B16B-3E4457FDA6F6}"/>
              </a:ext>
            </a:extLst>
          </p:cNvPr>
          <p:cNvGrpSpPr/>
          <p:nvPr/>
        </p:nvGrpSpPr>
        <p:grpSpPr>
          <a:xfrm>
            <a:off x="4938300" y="3413513"/>
            <a:ext cx="1847664" cy="1171743"/>
            <a:chOff x="511226" y="-68317"/>
            <a:chExt cx="2590639" cy="2011046"/>
          </a:xfrm>
        </p:grpSpPr>
        <p:pic>
          <p:nvPicPr>
            <p:cNvPr id="121" name="Rectangle" descr="Rectangle">
              <a:extLst>
                <a:ext uri="{FF2B5EF4-FFF2-40B4-BE49-F238E27FC236}">
                  <a16:creationId xmlns:a16="http://schemas.microsoft.com/office/drawing/2014/main" id="{48915214-0BA0-9F41-8EE9-5051FEB4D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511226" y="0"/>
              <a:ext cx="2590639" cy="19427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2" name="Softlayer zOSaaS 169.55.183.45 (172.30.0.1)">
              <a:extLst>
                <a:ext uri="{FF2B5EF4-FFF2-40B4-BE49-F238E27FC236}">
                  <a16:creationId xmlns:a16="http://schemas.microsoft.com/office/drawing/2014/main" id="{61EB543C-E480-9446-A66D-CD5B8ABB079F}"/>
                </a:ext>
              </a:extLst>
            </p:cNvPr>
            <p:cNvSpPr txBox="1"/>
            <p:nvPr/>
          </p:nvSpPr>
          <p:spPr>
            <a:xfrm>
              <a:off x="634234" y="-68317"/>
              <a:ext cx="2311302" cy="270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algn="ctr"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lang="en-US" sz="800" dirty="0"/>
                <a:t>z/OS Guest LPARs </a:t>
              </a:r>
              <a:endParaRPr sz="800" dirty="0"/>
            </a:p>
          </p:txBody>
        </p:sp>
        <p:pic>
          <p:nvPicPr>
            <p:cNvPr id="123" name="Picture 21" descr="Picture 21">
              <a:extLst>
                <a:ext uri="{FF2B5EF4-FFF2-40B4-BE49-F238E27FC236}">
                  <a16:creationId xmlns:a16="http://schemas.microsoft.com/office/drawing/2014/main" id="{E652047D-BE99-1147-A07A-638378B933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>
            <a:xfrm>
              <a:off x="853022" y="348319"/>
              <a:ext cx="1906703" cy="12462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25" name="Group">
            <a:extLst>
              <a:ext uri="{FF2B5EF4-FFF2-40B4-BE49-F238E27FC236}">
                <a16:creationId xmlns:a16="http://schemas.microsoft.com/office/drawing/2014/main" id="{AE2F408D-7BB3-1B4F-808E-3D9131F5D44C}"/>
              </a:ext>
            </a:extLst>
          </p:cNvPr>
          <p:cNvGrpSpPr/>
          <p:nvPr/>
        </p:nvGrpSpPr>
        <p:grpSpPr>
          <a:xfrm>
            <a:off x="5113997" y="3593912"/>
            <a:ext cx="1847664" cy="1131938"/>
            <a:chOff x="511226" y="0"/>
            <a:chExt cx="2590639" cy="1942729"/>
          </a:xfrm>
        </p:grpSpPr>
        <p:pic>
          <p:nvPicPr>
            <p:cNvPr id="126" name="Rectangle" descr="Rectangle">
              <a:extLst>
                <a:ext uri="{FF2B5EF4-FFF2-40B4-BE49-F238E27FC236}">
                  <a16:creationId xmlns:a16="http://schemas.microsoft.com/office/drawing/2014/main" id="{230AA632-CA73-8F44-B4D3-719070DF9DF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511226" y="0"/>
              <a:ext cx="2590639" cy="19427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8" name="Picture 21" descr="Picture 21">
              <a:extLst>
                <a:ext uri="{FF2B5EF4-FFF2-40B4-BE49-F238E27FC236}">
                  <a16:creationId xmlns:a16="http://schemas.microsoft.com/office/drawing/2014/main" id="{EC7BF173-7409-9D46-A378-495270529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>
            <a:xfrm>
              <a:off x="853022" y="348319"/>
              <a:ext cx="1906703" cy="12462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31" name="Backup-IBM-Server-icon.png" descr="Backup-IBM-Server-icon.png">
            <a:extLst>
              <a:ext uri="{FF2B5EF4-FFF2-40B4-BE49-F238E27FC236}">
                <a16:creationId xmlns:a16="http://schemas.microsoft.com/office/drawing/2014/main" id="{B310A195-F9BE-8A46-9338-3A45EABACDC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694609" y="3763096"/>
            <a:ext cx="832010" cy="679708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TextBox 1">
            <a:extLst>
              <a:ext uri="{FF2B5EF4-FFF2-40B4-BE49-F238E27FC236}">
                <a16:creationId xmlns:a16="http://schemas.microsoft.com/office/drawing/2014/main" id="{B41BBF2B-F77B-EE43-BC8A-4C9D00D1E089}"/>
              </a:ext>
            </a:extLst>
          </p:cNvPr>
          <p:cNvSpPr txBox="1"/>
          <p:nvPr/>
        </p:nvSpPr>
        <p:spPr>
          <a:xfrm>
            <a:off x="7524785" y="4406328"/>
            <a:ext cx="1208060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1600" b="1">
                <a:solidFill>
                  <a:schemeClr val="accent3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sz="1400" dirty="0"/>
              <a:t>Mainframe</a:t>
            </a:r>
          </a:p>
        </p:txBody>
      </p:sp>
      <p:grpSp>
        <p:nvGrpSpPr>
          <p:cNvPr id="133" name="Group">
            <a:extLst>
              <a:ext uri="{FF2B5EF4-FFF2-40B4-BE49-F238E27FC236}">
                <a16:creationId xmlns:a16="http://schemas.microsoft.com/office/drawing/2014/main" id="{ECD3EC02-70BE-B64D-A94D-9EAF927AB4A3}"/>
              </a:ext>
            </a:extLst>
          </p:cNvPr>
          <p:cNvGrpSpPr/>
          <p:nvPr/>
        </p:nvGrpSpPr>
        <p:grpSpPr>
          <a:xfrm>
            <a:off x="5264715" y="3711446"/>
            <a:ext cx="1847664" cy="1131938"/>
            <a:chOff x="511226" y="0"/>
            <a:chExt cx="2590639" cy="1942729"/>
          </a:xfrm>
        </p:grpSpPr>
        <p:pic>
          <p:nvPicPr>
            <p:cNvPr id="134" name="Rectangle" descr="Rectangle">
              <a:extLst>
                <a:ext uri="{FF2B5EF4-FFF2-40B4-BE49-F238E27FC236}">
                  <a16:creationId xmlns:a16="http://schemas.microsoft.com/office/drawing/2014/main" id="{E1A251DD-40F3-B248-9B2E-8C9DE63EE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511226" y="0"/>
              <a:ext cx="2590639" cy="19427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6" name="Picture 21" descr="Picture 21">
              <a:extLst>
                <a:ext uri="{FF2B5EF4-FFF2-40B4-BE49-F238E27FC236}">
                  <a16:creationId xmlns:a16="http://schemas.microsoft.com/office/drawing/2014/main" id="{74C97D49-8B25-184A-A587-310E5758D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>
            <a:xfrm>
              <a:off x="853022" y="348319"/>
              <a:ext cx="1906703" cy="12462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8" name="TextBox 1">
            <a:extLst>
              <a:ext uri="{FF2B5EF4-FFF2-40B4-BE49-F238E27FC236}">
                <a16:creationId xmlns:a16="http://schemas.microsoft.com/office/drawing/2014/main" id="{223228F2-094E-9149-8EDA-67526BA318C1}"/>
              </a:ext>
            </a:extLst>
          </p:cNvPr>
          <p:cNvSpPr txBox="1"/>
          <p:nvPr/>
        </p:nvSpPr>
        <p:spPr>
          <a:xfrm>
            <a:off x="7271599" y="804656"/>
            <a:ext cx="1623825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1600" b="1">
                <a:solidFill>
                  <a:schemeClr val="accent3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dirty="0"/>
              <a:t>Distributed</a:t>
            </a:r>
          </a:p>
        </p:txBody>
      </p:sp>
      <p:sp>
        <p:nvSpPr>
          <p:cNvPr id="140" name="Connection Line">
            <a:extLst>
              <a:ext uri="{FF2B5EF4-FFF2-40B4-BE49-F238E27FC236}">
                <a16:creationId xmlns:a16="http://schemas.microsoft.com/office/drawing/2014/main" id="{4BDA0B1C-3C6F-5F4C-80CC-603603B87E37}"/>
              </a:ext>
            </a:extLst>
          </p:cNvPr>
          <p:cNvSpPr/>
          <p:nvPr/>
        </p:nvSpPr>
        <p:spPr>
          <a:xfrm>
            <a:off x="6961660" y="2439306"/>
            <a:ext cx="525641" cy="1136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1" h="21600" extrusionOk="0">
                <a:moveTo>
                  <a:pt x="0" y="21600"/>
                </a:moveTo>
                <a:cubicBezTo>
                  <a:pt x="14797" y="13836"/>
                  <a:pt x="21600" y="6636"/>
                  <a:pt x="20408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82" name="Group">
            <a:extLst>
              <a:ext uri="{FF2B5EF4-FFF2-40B4-BE49-F238E27FC236}">
                <a16:creationId xmlns:a16="http://schemas.microsoft.com/office/drawing/2014/main" id="{48ACB1CB-25BB-AC47-B9F1-AE8330B1D30A}"/>
              </a:ext>
            </a:extLst>
          </p:cNvPr>
          <p:cNvGrpSpPr/>
          <p:nvPr/>
        </p:nvGrpSpPr>
        <p:grpSpPr>
          <a:xfrm>
            <a:off x="605077" y="3425067"/>
            <a:ext cx="1990537" cy="1131938"/>
            <a:chOff x="310902" y="0"/>
            <a:chExt cx="2790963" cy="1942729"/>
          </a:xfrm>
        </p:grpSpPr>
        <p:pic>
          <p:nvPicPr>
            <p:cNvPr id="83" name="Rectangle" descr="Rectangle">
              <a:extLst>
                <a:ext uri="{FF2B5EF4-FFF2-40B4-BE49-F238E27FC236}">
                  <a16:creationId xmlns:a16="http://schemas.microsoft.com/office/drawing/2014/main" id="{E6C63D0D-F261-E74D-893E-3B608271B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511226" y="0"/>
              <a:ext cx="2590639" cy="19427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4" name="Softlayer zOSaaS 169.55.183.45 (172.30.0.1)">
              <a:extLst>
                <a:ext uri="{FF2B5EF4-FFF2-40B4-BE49-F238E27FC236}">
                  <a16:creationId xmlns:a16="http://schemas.microsoft.com/office/drawing/2014/main" id="{63229EDB-B9FF-994A-997D-6C031AFAFB9A}"/>
                </a:ext>
              </a:extLst>
            </p:cNvPr>
            <p:cNvSpPr txBox="1"/>
            <p:nvPr/>
          </p:nvSpPr>
          <p:spPr>
            <a:xfrm>
              <a:off x="310902" y="31111"/>
              <a:ext cx="2698554" cy="270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8766" tIns="48766" rIns="48766" bIns="48766" numCol="1" anchor="t">
              <a:noAutofit/>
            </a:bodyPr>
            <a:lstStyle>
              <a:lvl1pPr algn="ctr" defTabSz="1300480">
                <a:spcBef>
                  <a:spcPts val="0"/>
                </a:spcBef>
                <a:defRPr sz="1200">
                  <a:solidFill>
                    <a:srgbClr val="00000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r>
                <a:rPr lang="en-US" sz="1000" dirty="0" err="1"/>
                <a:t>Softlayer</a:t>
              </a:r>
              <a:r>
                <a:rPr lang="en-US" sz="1000" dirty="0"/>
                <a:t> </a:t>
              </a:r>
              <a:r>
                <a:rPr lang="en-US" sz="1000" dirty="0" err="1"/>
                <a:t>zOSaaS</a:t>
              </a:r>
              <a:endParaRPr lang="en-US" sz="1000" dirty="0"/>
            </a:p>
          </p:txBody>
        </p:sp>
        <p:pic>
          <p:nvPicPr>
            <p:cNvPr id="85" name="Picture 21" descr="Picture 21">
              <a:extLst>
                <a:ext uri="{FF2B5EF4-FFF2-40B4-BE49-F238E27FC236}">
                  <a16:creationId xmlns:a16="http://schemas.microsoft.com/office/drawing/2014/main" id="{631D16E7-8D4F-6246-A2BA-C8A3036A49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>
            <a:xfrm>
              <a:off x="853022" y="348319"/>
              <a:ext cx="1906703" cy="12462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4" name="Rounded Rectangle 15">
            <a:extLst>
              <a:ext uri="{FF2B5EF4-FFF2-40B4-BE49-F238E27FC236}">
                <a16:creationId xmlns:a16="http://schemas.microsoft.com/office/drawing/2014/main" id="{37254F80-F23A-E849-8E5A-38DB4CC4F391}"/>
              </a:ext>
            </a:extLst>
          </p:cNvPr>
          <p:cNvSpPr/>
          <p:nvPr/>
        </p:nvSpPr>
        <p:spPr>
          <a:xfrm>
            <a:off x="4704305" y="3003520"/>
            <a:ext cx="4191119" cy="1975129"/>
          </a:xfrm>
          <a:prstGeom prst="roundRect">
            <a:avLst>
              <a:gd name="adj" fmla="val 5018"/>
            </a:avLst>
          </a:prstGeom>
          <a:ln w="12700">
            <a:solidFill>
              <a:srgbClr val="004D80"/>
            </a:solidFill>
            <a:miter/>
          </a:ln>
        </p:spPr>
        <p:txBody>
          <a:bodyPr lIns="50800" tIns="50800" rIns="50800" bIns="50800" anchor="ctr"/>
          <a:lstStyle/>
          <a:p>
            <a:pPr algn="ctr" defTabSz="1300480">
              <a:spcBef>
                <a:spcPts val="0"/>
              </a:spcBef>
              <a:defRPr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pic>
        <p:nvPicPr>
          <p:cNvPr id="145" name="Picture 14" descr="Picture 14">
            <a:extLst>
              <a:ext uri="{FF2B5EF4-FFF2-40B4-BE49-F238E27FC236}">
                <a16:creationId xmlns:a16="http://schemas.microsoft.com/office/drawing/2014/main" id="{A6B72870-AA3C-544F-8E40-6F275A388B2C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5614" t="24665" r="7117" b="23529"/>
          <a:stretch>
            <a:fillRect/>
          </a:stretch>
        </p:blipFill>
        <p:spPr>
          <a:xfrm>
            <a:off x="497080" y="3114608"/>
            <a:ext cx="940940" cy="2310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Backup-IBM-Server-icon.png" descr="Backup-IBM-Server-icon.png">
            <a:extLst>
              <a:ext uri="{FF2B5EF4-FFF2-40B4-BE49-F238E27FC236}">
                <a16:creationId xmlns:a16="http://schemas.microsoft.com/office/drawing/2014/main" id="{7CCD9DDD-6BCA-8A4E-8F46-674BF2ABDD8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987169" y="3910682"/>
            <a:ext cx="373411" cy="305057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tart…">
            <a:extLst>
              <a:ext uri="{FF2B5EF4-FFF2-40B4-BE49-F238E27FC236}">
                <a16:creationId xmlns:a16="http://schemas.microsoft.com/office/drawing/2014/main" id="{44AD4395-4A46-BD49-A610-B4D7965538E0}"/>
              </a:ext>
            </a:extLst>
          </p:cNvPr>
          <p:cNvSpPr txBox="1"/>
          <p:nvPr/>
        </p:nvSpPr>
        <p:spPr>
          <a:xfrm>
            <a:off x="1511625" y="3117689"/>
            <a:ext cx="2066271" cy="256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1000" b="1">
                <a:solidFill>
                  <a:schemeClr val="accent3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Transition </a:t>
            </a:r>
            <a:r>
              <a:rPr lang="en-US" u="sng" dirty="0">
                <a:solidFill>
                  <a:schemeClr val="tx2">
                    <a:lumMod val="75000"/>
                  </a:schemeClr>
                </a:solidFill>
              </a:rPr>
              <a:t>off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this infrastructure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F1BA34-A030-EC44-99D8-A58C33E1463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756866" y="3114608"/>
            <a:ext cx="927141" cy="448762"/>
          </a:xfrm>
          <a:prstGeom prst="rect">
            <a:avLst/>
          </a:prstGeom>
        </p:spPr>
      </p:pic>
      <p:sp>
        <p:nvSpPr>
          <p:cNvPr id="149" name="start…">
            <a:extLst>
              <a:ext uri="{FF2B5EF4-FFF2-40B4-BE49-F238E27FC236}">
                <a16:creationId xmlns:a16="http://schemas.microsoft.com/office/drawing/2014/main" id="{800182FF-98BC-2A49-9864-7DDA4B4C5C97}"/>
              </a:ext>
            </a:extLst>
          </p:cNvPr>
          <p:cNvSpPr txBox="1"/>
          <p:nvPr/>
        </p:nvSpPr>
        <p:spPr>
          <a:xfrm>
            <a:off x="4967947" y="3134593"/>
            <a:ext cx="2021387" cy="256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1000" b="1">
                <a:solidFill>
                  <a:schemeClr val="accent3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Transition </a:t>
            </a:r>
            <a:r>
              <a:rPr lang="en-US" u="sng" dirty="0">
                <a:solidFill>
                  <a:schemeClr val="tx2">
                    <a:lumMod val="75000"/>
                  </a:schemeClr>
                </a:solidFill>
              </a:rPr>
              <a:t>to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this infrastructure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50" name="Picture 149">
            <a:extLst>
              <a:ext uri="{FF2B5EF4-FFF2-40B4-BE49-F238E27FC236}">
                <a16:creationId xmlns:a16="http://schemas.microsoft.com/office/drawing/2014/main" id="{29DAA5CE-631D-6546-89D5-39A953A0E32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4454" y="2176799"/>
            <a:ext cx="870224" cy="286461"/>
          </a:xfrm>
          <a:prstGeom prst="rect">
            <a:avLst/>
          </a:prstGeom>
        </p:spPr>
      </p:pic>
      <p:pic>
        <p:nvPicPr>
          <p:cNvPr id="151" name="Picture 150">
            <a:extLst>
              <a:ext uri="{FF2B5EF4-FFF2-40B4-BE49-F238E27FC236}">
                <a16:creationId xmlns:a16="http://schemas.microsoft.com/office/drawing/2014/main" id="{E324D719-D252-674D-A112-6131D780FEA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592208" y="1055655"/>
            <a:ext cx="974635" cy="32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19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463" y="119318"/>
            <a:ext cx="7893793" cy="447164"/>
          </a:xfrm>
        </p:spPr>
        <p:txBody>
          <a:bodyPr>
            <a:noAutofit/>
          </a:bodyPr>
          <a:lstStyle/>
          <a:p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Open Infrastructure Goals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302463" y="855134"/>
            <a:ext cx="8511337" cy="394546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b="1" u="sng" dirty="0">
                <a:latin typeface="+mn-lt"/>
              </a:rPr>
              <a:t>z/OS</a:t>
            </a:r>
          </a:p>
          <a:p>
            <a:r>
              <a:rPr lang="en-US" sz="1800" dirty="0">
                <a:latin typeface="+mn-lt"/>
              </a:rPr>
              <a:t>Improve the performance of our existing z/OS builds – packaging, smoke tests, etc.</a:t>
            </a:r>
          </a:p>
          <a:p>
            <a:r>
              <a:rPr lang="en-US" sz="1800" dirty="0">
                <a:latin typeface="+mn-lt"/>
              </a:rPr>
              <a:t>Gradually roll-out system tests as part of the regular CI/CD process. Execute a subset of component system tests on infrequent cadence (nightly), increasing our component coverage first and subsequently our system test cadence.</a:t>
            </a:r>
          </a:p>
          <a:p>
            <a:pPr lvl="1"/>
            <a:r>
              <a:rPr lang="en-US" sz="1600" dirty="0">
                <a:latin typeface="+mn-lt"/>
              </a:rPr>
              <a:t>Adjust as we go based on the performance of the open infrastructure.</a:t>
            </a:r>
          </a:p>
          <a:p>
            <a:pPr lvl="1"/>
            <a:r>
              <a:rPr lang="en-US" sz="1600" b="1" dirty="0">
                <a:latin typeface="+mn-lt"/>
              </a:rPr>
              <a:t>Careful! </a:t>
            </a:r>
            <a:r>
              <a:rPr lang="en-US" sz="1600" dirty="0">
                <a:latin typeface="+mn-lt"/>
              </a:rPr>
              <a:t>Pull Requests should </a:t>
            </a:r>
            <a:r>
              <a:rPr lang="en-US" sz="1600" b="1" u="sng" dirty="0">
                <a:latin typeface="+mn-lt"/>
              </a:rPr>
              <a:t>never run system tests unless authorized</a:t>
            </a:r>
            <a:r>
              <a:rPr lang="en-US" sz="1600" dirty="0">
                <a:latin typeface="+mn-lt"/>
              </a:rPr>
              <a:t>, we do not want contributors running arbitrary code on these systems.</a:t>
            </a:r>
          </a:p>
          <a:p>
            <a:r>
              <a:rPr lang="en-US" sz="1800" dirty="0">
                <a:latin typeface="+mn-lt"/>
              </a:rPr>
              <a:t>Increase automated coverage of installation/configuration tests across security subsystems. We will have ACF2, Top Secret, and RACF z/OS Guests available (1 of each).</a:t>
            </a:r>
          </a:p>
          <a:p>
            <a:endParaRPr lang="en-US" sz="1800" dirty="0">
              <a:latin typeface="+mn-lt"/>
            </a:endParaRPr>
          </a:p>
          <a:p>
            <a:pPr marL="0" indent="0">
              <a:buNone/>
            </a:pPr>
            <a:r>
              <a:rPr lang="en-US" sz="1800" b="1" u="sng" dirty="0">
                <a:latin typeface="+mn-lt"/>
              </a:rPr>
              <a:t>Distributed</a:t>
            </a:r>
          </a:p>
          <a:p>
            <a:r>
              <a:rPr lang="en-US" sz="1800" dirty="0">
                <a:latin typeface="+mn-lt"/>
              </a:rPr>
              <a:t>Completely open visibility into our build/test/deploy processes.</a:t>
            </a:r>
          </a:p>
          <a:p>
            <a:r>
              <a:rPr lang="en-US" sz="1800" dirty="0">
                <a:latin typeface="+mn-lt"/>
              </a:rPr>
              <a:t>Completely open Artifact repositories – no more onboarding developer workarounds.</a:t>
            </a:r>
          </a:p>
          <a:p>
            <a:r>
              <a:rPr lang="en-US" sz="1800" dirty="0">
                <a:latin typeface="+mn-lt"/>
              </a:rPr>
              <a:t>Hand over hosting and software maintenance for build infrastructure to the Linux Foundation.</a:t>
            </a:r>
          </a:p>
        </p:txBody>
      </p:sp>
    </p:spTree>
    <p:extLst>
      <p:ext uri="{BB962C8B-B14F-4D97-AF65-F5344CB8AC3E}">
        <p14:creationId xmlns:p14="http://schemas.microsoft.com/office/powerpoint/2010/main" val="2180671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D36F-D96F-C543-B01D-637A572C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Open Infrastructure Adjustments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77800" y="795867"/>
            <a:ext cx="8511337" cy="3945466"/>
          </a:xfrm>
        </p:spPr>
        <p:txBody>
          <a:bodyPr/>
          <a:lstStyle/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2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C72C3A-A75F-A443-A41B-AB16A0D7A95B}"/>
              </a:ext>
            </a:extLst>
          </p:cNvPr>
          <p:cNvSpPr txBox="1">
            <a:spLocks/>
          </p:cNvSpPr>
          <p:nvPr/>
        </p:nvSpPr>
        <p:spPr>
          <a:xfrm>
            <a:off x="316331" y="905934"/>
            <a:ext cx="8511337" cy="407812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Gill Sans Light"/>
                <a:ea typeface="+mn-ea"/>
                <a:cs typeface="Gill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+mn-lt"/>
              </a:rPr>
              <a:t>Migrating to the new infrastructure will result in some changes to our process</a:t>
            </a:r>
          </a:p>
          <a:p>
            <a:pPr lvl="1"/>
            <a:r>
              <a:rPr lang="en-US" sz="1600" dirty="0">
                <a:latin typeface="+mn-lt"/>
              </a:rPr>
              <a:t>Any system maintenance or configuration changes will require an issue opened in LF JIRA: </a:t>
            </a:r>
            <a:r>
              <a:rPr lang="en-US" sz="1600" dirty="0">
                <a:hlinkClick r:id="rId3"/>
              </a:rPr>
              <a:t>https://jira.linuxfoundation.org/servicedesk</a:t>
            </a:r>
            <a:endParaRPr lang="en-US" sz="1600" dirty="0"/>
          </a:p>
          <a:p>
            <a:pPr lvl="2"/>
            <a:r>
              <a:rPr lang="en-US" sz="1400" dirty="0">
                <a:latin typeface="+mn-lt"/>
              </a:rPr>
              <a:t>This includes credential entries in Jenkins</a:t>
            </a:r>
          </a:p>
          <a:p>
            <a:pPr lvl="1"/>
            <a:r>
              <a:rPr lang="en-US" sz="1600" dirty="0">
                <a:latin typeface="+mn-lt"/>
              </a:rPr>
              <a:t>Less direct administrative capabilities within the open community</a:t>
            </a:r>
          </a:p>
          <a:p>
            <a:pPr lvl="1"/>
            <a:r>
              <a:rPr lang="en-US" sz="1600" dirty="0">
                <a:latin typeface="+mn-lt"/>
              </a:rPr>
              <a:t>Some administrative capacity on the Marist LPAR, however, access will be limited and any actions performed on the system must be logged with Marist.</a:t>
            </a:r>
          </a:p>
          <a:p>
            <a:r>
              <a:rPr lang="en-US" sz="1800" dirty="0">
                <a:latin typeface="+mn-lt"/>
              </a:rPr>
              <a:t>As well as to code - </a:t>
            </a:r>
          </a:p>
          <a:p>
            <a:pPr lvl="1"/>
            <a:r>
              <a:rPr lang="en-US" sz="1600" dirty="0">
                <a:latin typeface="+mn-lt"/>
              </a:rPr>
              <a:t>Jenkins jobs are defined through a Jenkins plugin called “Jenkins Job Builder”.</a:t>
            </a:r>
          </a:p>
          <a:p>
            <a:pPr lvl="1"/>
            <a:r>
              <a:rPr lang="en-US" sz="1600" dirty="0">
                <a:latin typeface="+mn-lt"/>
              </a:rPr>
              <a:t>These jobs are specified in a YAML format in a new repository: </a:t>
            </a:r>
            <a:r>
              <a:rPr lang="en-US" sz="1600" dirty="0">
                <a:hlinkClick r:id="rId4"/>
              </a:rPr>
              <a:t>https://github.com/zowe/ci-management</a:t>
            </a:r>
            <a:endParaRPr lang="en-US" sz="1600" dirty="0"/>
          </a:p>
          <a:p>
            <a:pPr lvl="1"/>
            <a:r>
              <a:rPr lang="en-US" sz="1600" dirty="0">
                <a:latin typeface="+mn-lt"/>
              </a:rPr>
              <a:t>Pipeline-as-code (</a:t>
            </a:r>
            <a:r>
              <a:rPr lang="en-US" sz="1600" dirty="0" err="1">
                <a:latin typeface="+mn-lt"/>
              </a:rPr>
              <a:t>Jenkinsfile</a:t>
            </a:r>
            <a:r>
              <a:rPr lang="en-US" sz="1600" dirty="0">
                <a:latin typeface="+mn-lt"/>
              </a:rPr>
              <a:t>) will require label and keyword adjustments, but should otherwise run exactly as they do today.</a:t>
            </a:r>
          </a:p>
          <a:p>
            <a:r>
              <a:rPr lang="en-US" sz="1800" dirty="0">
                <a:latin typeface="+mn-lt"/>
              </a:rPr>
              <a:t>And logs!</a:t>
            </a:r>
          </a:p>
          <a:p>
            <a:pPr lvl="1"/>
            <a:r>
              <a:rPr lang="en-US" sz="1600" dirty="0">
                <a:latin typeface="+mn-lt"/>
              </a:rPr>
              <a:t>Any logs or data which is generated by z/OS as part of a build </a:t>
            </a:r>
            <a:r>
              <a:rPr lang="en-US" sz="1600" b="1" u="sng" dirty="0">
                <a:latin typeface="+mn-lt"/>
              </a:rPr>
              <a:t>must stay on z/OS. </a:t>
            </a:r>
            <a:endParaRPr lang="en-US" sz="1600" dirty="0">
              <a:latin typeface="+mn-lt"/>
            </a:endParaRPr>
          </a:p>
          <a:p>
            <a:pPr lvl="1"/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74794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Zowe_OMP PPT Template" id="{0ED16C07-BC9B-3B4A-824C-1DD863EFF076}" vid="{37F52E35-C11D-8547-AAE5-08D4D88B4E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2159</TotalTime>
  <Words>1202</Words>
  <Application>Microsoft Macintosh PowerPoint</Application>
  <PresentationFormat>On-screen Show (16:9)</PresentationFormat>
  <Paragraphs>173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Avenir Next</vt:lpstr>
      <vt:lpstr>Calibri</vt:lpstr>
      <vt:lpstr>Gill Sans</vt:lpstr>
      <vt:lpstr>Gill Sans Light</vt:lpstr>
      <vt:lpstr>Helvetica Neue</vt:lpstr>
      <vt:lpstr>IBM Plex Sans</vt:lpstr>
      <vt:lpstr>Office Theme</vt:lpstr>
      <vt:lpstr>Zowe CI/CD, Infrastructure Review</vt:lpstr>
      <vt:lpstr>Agenda</vt:lpstr>
      <vt:lpstr>Current Infrastructure </vt:lpstr>
      <vt:lpstr>Zowe’s Build and Pipeline Strategy</vt:lpstr>
      <vt:lpstr>Limitations</vt:lpstr>
      <vt:lpstr>Solution?</vt:lpstr>
      <vt:lpstr>Open Infrastructure </vt:lpstr>
      <vt:lpstr>Open Infrastructure Goals</vt:lpstr>
      <vt:lpstr>Open Infrastructure Adjustments</vt:lpstr>
      <vt:lpstr>Open Infrastructure Status</vt:lpstr>
      <vt:lpstr>What’s Coming Next?</vt:lpstr>
      <vt:lpstr>Getting Started with …  </vt:lpstr>
      <vt:lpstr>Get involved in the Zowe community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Zowe [PRESENTATION TITLE]</dc:title>
  <dc:creator>Mark Ackert</dc:creator>
  <cp:lastModifiedBy>Mark Ackert</cp:lastModifiedBy>
  <cp:revision>33</cp:revision>
  <cp:lastPrinted>2018-09-24T20:44:24Z</cp:lastPrinted>
  <dcterms:created xsi:type="dcterms:W3CDTF">2019-08-02T14:46:17Z</dcterms:created>
  <dcterms:modified xsi:type="dcterms:W3CDTF">2019-08-04T14:42:16Z</dcterms:modified>
</cp:coreProperties>
</file>

<file path=docProps/thumbnail.jpeg>
</file>